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sldIdLst>
    <p:sldId id="259" r:id="rId2"/>
    <p:sldId id="280" r:id="rId3"/>
    <p:sldId id="272" r:id="rId4"/>
    <p:sldId id="271" r:id="rId5"/>
    <p:sldId id="270" r:id="rId6"/>
    <p:sldId id="266" r:id="rId7"/>
    <p:sldId id="269" r:id="rId8"/>
    <p:sldId id="268" r:id="rId9"/>
    <p:sldId id="267" r:id="rId10"/>
    <p:sldId id="286" r:id="rId11"/>
    <p:sldId id="285" r:id="rId12"/>
    <p:sldId id="273" r:id="rId13"/>
    <p:sldId id="287" r:id="rId14"/>
    <p:sldId id="288" r:id="rId15"/>
    <p:sldId id="274" r:id="rId16"/>
    <p:sldId id="289" r:id="rId17"/>
    <p:sldId id="290" r:id="rId18"/>
    <p:sldId id="291" r:id="rId19"/>
    <p:sldId id="279" r:id="rId20"/>
    <p:sldId id="275" r:id="rId21"/>
    <p:sldId id="276" r:id="rId22"/>
    <p:sldId id="277" r:id="rId23"/>
    <p:sldId id="278" r:id="rId24"/>
    <p:sldId id="281" r:id="rId25"/>
    <p:sldId id="282" r:id="rId26"/>
    <p:sldId id="283" r:id="rId27"/>
    <p:sldId id="284" r:id="rId28"/>
    <p:sldId id="29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4C2D"/>
    <a:srgbClr val="DDA147"/>
    <a:srgbClr val="B66952"/>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2821BD-5FF4-4192-BA5E-04DD6D12D07B}" v="56" dt="2025-03-23T09:23:45.9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3/21/2025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3/21/2025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3/21/2025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3/21/2025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3/21/2025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3/21/2025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3/21/2025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3/21/2025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3/21/2025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452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3/21/2025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3/21/2025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3/21/2025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3/21/2025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3/21/2025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3/21/2025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3/21/2025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3/21/2025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3/21/2025</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spacehey.com/" TargetMode="External"/><Relationship Id="rId2" Type="http://schemas.openxmlformats.org/officeDocument/2006/relationships/hyperlink" Target="https://www.tumblr.com/" TargetMode="External"/><Relationship Id="rId1" Type="http://schemas.openxmlformats.org/officeDocument/2006/relationships/slideLayout" Target="../slideLayouts/slideLayout7.xml"/><Relationship Id="rId4" Type="http://schemas.openxmlformats.org/officeDocument/2006/relationships/hyperlink" Target="https://boo.world/"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www.w3schools.com/htmL/html_scripts.asp" TargetMode="External"/><Relationship Id="rId2" Type="http://schemas.openxmlformats.org/officeDocument/2006/relationships/hyperlink" Target="https://www.w3schools.com/css/css3_animations.asp" TargetMode="Externa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fontspace.com/glitch-font-f99045"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boo.world/" TargetMode="External"/><Relationship Id="rId2" Type="http://schemas.openxmlformats.org/officeDocument/2006/relationships/hyperlink" Target="https://www.google.com/search?sca_esv=97980d781a0b4fbe&amp;rlz=1C1ONGR_enAU1094AU1095&amp;cs=1&amp;sxsrf=AHTn8zrtLzCfYDrX7VCNHMr10CjoEuedfw:1742535551765&amp;q=friender&amp;stick=H4sIAAAAAAAAAOMwVGK0_MUo4lhQUKxQkq-Qm5idqpBWlJmal1L8i4kj3tUvxDMkMn4DC-MrFn4uXv10fUPDbGPDSkvz8hKESHFxdkl5UVEKkhqzioz4MgMDVF3FhcZVKCIVZeZJZci6TMqqytMKkdUYGeSlpSPpSjbLKTFIN81FiBSUVeblFSSnIUSyiopLjCzR7KqsKDKKR3FhSlaxZTKSLsPySkPLHItXLLxC3L6pqSUKvpUKKfnpqK7JLkk3esXCLsTqlJOfj-SKdLMsY9OSpByESEZ6QVaOZTLQPB4uLv1cfQOgz4qLgcHGIcQWUp5ZkpyBUFtUbGBQmWJetoiVAxL6qUW32CQZwvzCP087tLp8ZulWkUU_5x9v2s71T-8Pr-QkDqwxBgD1l-49zgEAAA&amp;sa=X&amp;ved=2ahUKEwiUoMPkupqMAxVFXmwGHaKHPCMQ7fAIegQIABAF"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stock.adobe.com/au/search?k=hipster+man&amp;asset_id=358963916"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descr="A picture containing cup, coffee, food, beverage&#10;&#10;Description automatically generated">
            <a:extLst>
              <a:ext uri="{FF2B5EF4-FFF2-40B4-BE49-F238E27FC236}">
                <a16:creationId xmlns:a16="http://schemas.microsoft.com/office/drawing/2014/main" id="{91BC5572-FC33-4C1C-8DEE-C2CF75A75641}"/>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370693" y="1087120"/>
            <a:ext cx="9440034" cy="2648381"/>
          </a:xfrm>
        </p:spPr>
        <p:txBody>
          <a:bodyPr>
            <a:normAutofit/>
          </a:bodyPr>
          <a:lstStyle/>
          <a:p>
            <a:r>
              <a:rPr lang="en-US" sz="7200" dirty="0"/>
              <a:t>Chattea Project documentation</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370693" y="3910649"/>
            <a:ext cx="9440034" cy="1397951"/>
          </a:xfrm>
        </p:spPr>
        <p:txBody>
          <a:bodyPr>
            <a:normAutofit/>
          </a:bodyPr>
          <a:lstStyle/>
          <a:p>
            <a:r>
              <a:rPr lang="en-US" sz="2800" dirty="0"/>
              <a:t>By Rachel </a:t>
            </a:r>
            <a:r>
              <a:rPr lang="en-US" sz="2800" dirty="0" err="1"/>
              <a:t>Frappell</a:t>
            </a:r>
            <a:endParaRPr lang="en-US" sz="2800" dirty="0"/>
          </a:p>
        </p:txBody>
      </p:sp>
    </p:spTree>
    <p:extLst>
      <p:ext uri="{BB962C8B-B14F-4D97-AF65-F5344CB8AC3E}">
        <p14:creationId xmlns:p14="http://schemas.microsoft.com/office/powerpoint/2010/main" val="633738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EB88FB-9D97-CFF5-659D-7C57A95981CF}"/>
              </a:ext>
            </a:extLst>
          </p:cNvPr>
          <p:cNvSpPr txBox="1"/>
          <p:nvPr/>
        </p:nvSpPr>
        <p:spPr>
          <a:xfrm>
            <a:off x="3048719" y="1865019"/>
            <a:ext cx="6094562" cy="2800767"/>
          </a:xfrm>
          <a:prstGeom prst="rect">
            <a:avLst/>
          </a:prstGeom>
          <a:solidFill>
            <a:schemeClr val="accent1"/>
          </a:solidFill>
        </p:spPr>
        <p:txBody>
          <a:bodyPr wrap="square">
            <a:spAutoFit/>
          </a:bodyPr>
          <a:lstStyle/>
          <a:p>
            <a:pPr marL="342900" lvl="0" indent="-342900">
              <a:buFont typeface="Times New Roman" panose="02020603050405020304" pitchFamily="18" charset="0"/>
              <a:buChar char="-"/>
            </a:pPr>
            <a:r>
              <a:rPr lang="en-AU" sz="1600" dirty="0">
                <a:effectLst/>
              </a:rPr>
              <a:t>Colour: beautiful dark aesthetics, complimented by bright coffee banners and clean, crisp design. A very good application of colour would be with the pallete changing feature, able to switch from 12 different preset styles.</a:t>
            </a:r>
          </a:p>
          <a:p>
            <a:pPr marL="342900" lvl="0" indent="-342900">
              <a:buFont typeface="Times New Roman" panose="02020603050405020304" pitchFamily="18" charset="0"/>
              <a:buChar char="-"/>
            </a:pPr>
            <a:r>
              <a:rPr lang="en-AU" sz="1600" dirty="0">
                <a:effectLst/>
              </a:rPr>
              <a:t>These styles don’t quite make the most sense unless you were interested in the 15 specific themes it has premade for the user</a:t>
            </a:r>
          </a:p>
          <a:p>
            <a:pPr marL="342900" lvl="0" indent="-342900">
              <a:buFont typeface="Times New Roman" panose="02020603050405020304" pitchFamily="18" charset="0"/>
              <a:buChar char="-"/>
            </a:pPr>
            <a:r>
              <a:rPr lang="en-AU" sz="1600" dirty="0">
                <a:effectLst/>
              </a:rPr>
              <a:t> </a:t>
            </a:r>
          </a:p>
          <a:p>
            <a:pPr marL="342900" lvl="0" indent="-342900">
              <a:buFont typeface="Times New Roman" panose="02020603050405020304" pitchFamily="18" charset="0"/>
              <a:buChar char="-"/>
            </a:pPr>
            <a:r>
              <a:rPr lang="en-AU" sz="1600" dirty="0">
                <a:effectLst/>
              </a:rPr>
              <a:t>Font: only two fonts; one for the iconic logo design, and the rest for sub-information, such as the number of members online. Good application, keeping consistency throughout the site.</a:t>
            </a:r>
          </a:p>
          <a:p>
            <a:pPr marL="342900" lvl="0" indent="-342900">
              <a:buFont typeface="Times New Roman" panose="02020603050405020304" pitchFamily="18" charset="0"/>
              <a:buChar char="-"/>
            </a:pPr>
            <a:r>
              <a:rPr lang="en-AU" sz="1600" dirty="0">
                <a:effectLst/>
              </a:rPr>
              <a:t> </a:t>
            </a:r>
            <a:endParaRPr lang="en-AU" sz="1600" dirty="0">
              <a:effectLst/>
              <a:latin typeface="Times New Roman" panose="02020603050405020304" pitchFamily="18" charset="0"/>
              <a:ea typeface="SimSun" panose="02010600030101010101" pitchFamily="2" charset="-122"/>
              <a:cs typeface="Arial" panose="020B0604020202020204" pitchFamily="34" charset="0"/>
            </a:endParaRPr>
          </a:p>
        </p:txBody>
      </p:sp>
      <p:pic>
        <p:nvPicPr>
          <p:cNvPr id="14337" name="Picture 1">
            <a:extLst>
              <a:ext uri="{FF2B5EF4-FFF2-40B4-BE49-F238E27FC236}">
                <a16:creationId xmlns:a16="http://schemas.microsoft.com/office/drawing/2014/main" id="{C83363B9-4753-32A0-1DA7-527E95E333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1220" y="5114962"/>
            <a:ext cx="2335631" cy="524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2060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B6CF004-788C-B08D-C87A-1DEE224C512C}"/>
              </a:ext>
            </a:extLst>
          </p:cNvPr>
          <p:cNvGraphicFramePr>
            <a:graphicFrameLocks noGrp="1"/>
          </p:cNvGraphicFramePr>
          <p:nvPr>
            <p:extLst>
              <p:ext uri="{D42A27DB-BD31-4B8C-83A1-F6EECF244321}">
                <p14:modId xmlns:p14="http://schemas.microsoft.com/office/powerpoint/2010/main" val="581521553"/>
              </p:ext>
            </p:extLst>
          </p:nvPr>
        </p:nvGraphicFramePr>
        <p:xfrm>
          <a:off x="3010619" y="1147313"/>
          <a:ext cx="6685472" cy="4321833"/>
        </p:xfrm>
        <a:graphic>
          <a:graphicData uri="http://schemas.openxmlformats.org/drawingml/2006/table">
            <a:tbl>
              <a:tblPr firstRow="1" firstCol="1" bandRow="1">
                <a:tableStyleId>{5C22544A-7EE6-4342-B048-85BDC9FD1C3A}</a:tableStyleId>
              </a:tblPr>
              <a:tblGrid>
                <a:gridCol w="6685472">
                  <a:extLst>
                    <a:ext uri="{9D8B030D-6E8A-4147-A177-3AD203B41FA5}">
                      <a16:colId xmlns:a16="http://schemas.microsoft.com/office/drawing/2014/main" val="1631028625"/>
                    </a:ext>
                  </a:extLst>
                </a:gridCol>
              </a:tblGrid>
              <a:tr h="4321833">
                <a:tc>
                  <a:txBody>
                    <a:bodyPr/>
                    <a:lstStyle/>
                    <a:p>
                      <a:pPr marL="342900" lvl="0" indent="-342900">
                        <a:buFont typeface="Times New Roman" panose="02020603050405020304" pitchFamily="18" charset="0"/>
                        <a:buChar char="-"/>
                      </a:pPr>
                      <a:r>
                        <a:rPr lang="en-AU" sz="1600" dirty="0">
                          <a:effectLst/>
                        </a:rPr>
                        <a:t>Contrast:  does great at organising the user’s attention to high priority information first (like focus on the community categories with relevant photos in order to guide the user into picking one). However, it uses this contrast to become rather irritating to do tasks the user has to do (the purple banner to insist the user signs up or logs in)</a:t>
                      </a:r>
                    </a:p>
                    <a:p>
                      <a:pPr marL="342900" lvl="0" indent="-342900">
                        <a:buFont typeface="Times New Roman" panose="02020603050405020304" pitchFamily="18" charset="0"/>
                        <a:buChar char="-"/>
                      </a:pPr>
                      <a:r>
                        <a:rPr lang="en-AU" sz="1600" dirty="0">
                          <a:effectLst/>
                        </a:rPr>
                        <a:t>Repetition/Unity: the integration of the communities tab only allows a few changes of the </a:t>
                      </a:r>
                      <a:r>
                        <a:rPr lang="en-AU" sz="1600" dirty="0" err="1">
                          <a:effectLst/>
                        </a:rPr>
                        <a:t>ui</a:t>
                      </a:r>
                      <a:r>
                        <a:rPr lang="en-AU" sz="1600" dirty="0">
                          <a:effectLst/>
                        </a:rPr>
                        <a:t> that the community creators can make on their pages. This is both limiting and an a good execution of unity that makes it clear that you are still on </a:t>
                      </a:r>
                      <a:r>
                        <a:rPr lang="en-AU" sz="1600" dirty="0" err="1">
                          <a:effectLst/>
                        </a:rPr>
                        <a:t>tumblr</a:t>
                      </a:r>
                      <a:r>
                        <a:rPr lang="en-AU" sz="1600" dirty="0">
                          <a:effectLst/>
                        </a:rPr>
                        <a:t> regardless of what topic you may be interested in. This level of collaboration will likely be integrated into Chattea, for when suburbs and coffee shops wish to create their own lobbies with personalisation.</a:t>
                      </a:r>
                    </a:p>
                    <a:p>
                      <a:pPr marL="342900" lvl="0" indent="-342900">
                        <a:buFont typeface="Times New Roman" panose="02020603050405020304" pitchFamily="18" charset="0"/>
                        <a:buChar char="-"/>
                      </a:pPr>
                      <a:r>
                        <a:rPr lang="en-AU" sz="1600" dirty="0">
                          <a:effectLst/>
                        </a:rPr>
                        <a:t>Proximity: Tumblr effectively uses spacing </a:t>
                      </a:r>
                      <a:r>
                        <a:rPr lang="en-AU" sz="1600" dirty="0" err="1">
                          <a:effectLst/>
                        </a:rPr>
                        <a:t>inbetween</a:t>
                      </a:r>
                      <a:r>
                        <a:rPr lang="en-AU" sz="1600" dirty="0">
                          <a:effectLst/>
                        </a:rPr>
                        <a:t> sections to clearly define the difference between each community and the site itself.</a:t>
                      </a:r>
                      <a:endParaRPr lang="en-AU" sz="1600" dirty="0">
                        <a:effectLst/>
                        <a:latin typeface="Times New Roman" panose="02020603050405020304" pitchFamily="18" charset="0"/>
                        <a:ea typeface="SimSun" panose="02010600030101010101" pitchFamily="2" charset="-122"/>
                        <a:cs typeface="Arial" panose="020B0604020202020204" pitchFamily="34" charset="0"/>
                      </a:endParaRPr>
                    </a:p>
                  </a:txBody>
                  <a:tcPr marL="35719" marR="35719" marT="0" marB="0">
                    <a:solidFill>
                      <a:srgbClr val="B54C2D"/>
                    </a:solidFill>
                  </a:tcPr>
                </a:tc>
                <a:extLst>
                  <a:ext uri="{0D108BD9-81ED-4DB2-BD59-A6C34878D82A}">
                    <a16:rowId xmlns:a16="http://schemas.microsoft.com/office/drawing/2014/main" val="1219452657"/>
                  </a:ext>
                </a:extLst>
              </a:tr>
            </a:tbl>
          </a:graphicData>
        </a:graphic>
      </p:graphicFrame>
    </p:spTree>
    <p:extLst>
      <p:ext uri="{BB962C8B-B14F-4D97-AF65-F5344CB8AC3E}">
        <p14:creationId xmlns:p14="http://schemas.microsoft.com/office/powerpoint/2010/main" val="305176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56008A-D674-53FB-497F-3C3C516D8BD2}"/>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8144EB82-16D9-7F19-BBAF-6569A07E8F31}"/>
              </a:ext>
            </a:extLst>
          </p:cNvPr>
          <p:cNvSpPr>
            <a:spLocks noGrp="1"/>
          </p:cNvSpPr>
          <p:nvPr>
            <p:ph type="title"/>
          </p:nvPr>
        </p:nvSpPr>
        <p:spPr>
          <a:xfrm>
            <a:off x="913795" y="609600"/>
            <a:ext cx="3706889" cy="1821918"/>
          </a:xfrm>
        </p:spPr>
        <p:txBody>
          <a:bodyPr/>
          <a:lstStyle/>
          <a:p>
            <a:r>
              <a:rPr lang="en-US" dirty="0"/>
              <a:t>Competitor 2:</a:t>
            </a:r>
            <a:br>
              <a:rPr lang="en-US" dirty="0"/>
            </a:br>
            <a:r>
              <a:rPr lang="en-US" dirty="0"/>
              <a:t>Space Hey – A </a:t>
            </a:r>
            <a:r>
              <a:rPr lang="en-US" dirty="0" err="1"/>
              <a:t>MySpace</a:t>
            </a:r>
            <a:r>
              <a:rPr lang="en-US" dirty="0"/>
              <a:t> copy</a:t>
            </a:r>
          </a:p>
        </p:txBody>
      </p:sp>
      <p:sp>
        <p:nvSpPr>
          <p:cNvPr id="12" name="Text Placeholder 3">
            <a:extLst>
              <a:ext uri="{FF2B5EF4-FFF2-40B4-BE49-F238E27FC236}">
                <a16:creationId xmlns:a16="http://schemas.microsoft.com/office/drawing/2014/main" id="{24F7C95B-D808-AE35-B0F3-51FAE87DDFDE}"/>
              </a:ext>
            </a:extLst>
          </p:cNvPr>
          <p:cNvSpPr>
            <a:spLocks noGrp="1"/>
          </p:cNvSpPr>
          <p:nvPr>
            <p:ph type="body" sz="half" idx="2"/>
          </p:nvPr>
        </p:nvSpPr>
        <p:spPr>
          <a:xfrm>
            <a:off x="913795" y="2673351"/>
            <a:ext cx="3706889" cy="3016250"/>
          </a:xfrm>
        </p:spPr>
        <p:txBody>
          <a:bodyPr/>
          <a:lstStyle/>
          <a:p>
            <a:endParaRPr lang="en-US" dirty="0"/>
          </a:p>
        </p:txBody>
      </p:sp>
      <p:pic>
        <p:nvPicPr>
          <p:cNvPr id="2" name="Picture 1">
            <a:extLst>
              <a:ext uri="{FF2B5EF4-FFF2-40B4-BE49-F238E27FC236}">
                <a16:creationId xmlns:a16="http://schemas.microsoft.com/office/drawing/2014/main" id="{D6F85EF4-7942-2055-867A-F004FA1B2B09}"/>
              </a:ext>
            </a:extLst>
          </p:cNvPr>
          <p:cNvPicPr>
            <a:picLocks noChangeAspect="1"/>
          </p:cNvPicPr>
          <p:nvPr/>
        </p:nvPicPr>
        <p:blipFill>
          <a:blip r:embed="rId2"/>
          <a:stretch>
            <a:fillRect/>
          </a:stretch>
        </p:blipFill>
        <p:spPr>
          <a:xfrm>
            <a:off x="4984934" y="1520559"/>
            <a:ext cx="6703695" cy="3243580"/>
          </a:xfrm>
          <a:prstGeom prst="rect">
            <a:avLst/>
          </a:prstGeom>
        </p:spPr>
      </p:pic>
      <p:graphicFrame>
        <p:nvGraphicFramePr>
          <p:cNvPr id="4" name="Table 3">
            <a:extLst>
              <a:ext uri="{FF2B5EF4-FFF2-40B4-BE49-F238E27FC236}">
                <a16:creationId xmlns:a16="http://schemas.microsoft.com/office/drawing/2014/main" id="{865490CD-1A0F-C16A-FE83-30D977EBD36F}"/>
              </a:ext>
            </a:extLst>
          </p:cNvPr>
          <p:cNvGraphicFramePr>
            <a:graphicFrameLocks noGrp="1"/>
          </p:cNvGraphicFramePr>
          <p:nvPr>
            <p:extLst>
              <p:ext uri="{D42A27DB-BD31-4B8C-83A1-F6EECF244321}">
                <p14:modId xmlns:p14="http://schemas.microsoft.com/office/powerpoint/2010/main" val="841926725"/>
              </p:ext>
            </p:extLst>
          </p:nvPr>
        </p:nvGraphicFramePr>
        <p:xfrm>
          <a:off x="1069676" y="2673351"/>
          <a:ext cx="3623094" cy="2438400"/>
        </p:xfrm>
        <a:graphic>
          <a:graphicData uri="http://schemas.openxmlformats.org/drawingml/2006/table">
            <a:tbl>
              <a:tblPr firstRow="1" firstCol="1" bandRow="1">
                <a:tableStyleId>{5C22544A-7EE6-4342-B048-85BDC9FD1C3A}</a:tableStyleId>
              </a:tblPr>
              <a:tblGrid>
                <a:gridCol w="3623094">
                  <a:extLst>
                    <a:ext uri="{9D8B030D-6E8A-4147-A177-3AD203B41FA5}">
                      <a16:colId xmlns:a16="http://schemas.microsoft.com/office/drawing/2014/main" val="3308675108"/>
                    </a:ext>
                  </a:extLst>
                </a:gridCol>
              </a:tblGrid>
              <a:tr h="0">
                <a:tc>
                  <a:txBody>
                    <a:bodyPr/>
                    <a:lstStyle/>
                    <a:p>
                      <a:pPr marL="457200"/>
                      <a:r>
                        <a:rPr lang="en-AU" sz="3200" dirty="0">
                          <a:effectLst/>
                        </a:rPr>
                        <a:t>Colour: 0.5</a:t>
                      </a:r>
                    </a:p>
                    <a:p>
                      <a:pPr marL="457200"/>
                      <a:r>
                        <a:rPr lang="en-AU" sz="3200" dirty="0">
                          <a:effectLst/>
                        </a:rPr>
                        <a:t>Font: 0.5</a:t>
                      </a:r>
                    </a:p>
                    <a:p>
                      <a:pPr marL="457200"/>
                      <a:r>
                        <a:rPr lang="en-AU" sz="3200" dirty="0">
                          <a:effectLst/>
                        </a:rPr>
                        <a:t>Contrast: 0.5</a:t>
                      </a:r>
                    </a:p>
                    <a:p>
                      <a:pPr marL="457200"/>
                      <a:r>
                        <a:rPr lang="en-AU" sz="3200" dirty="0">
                          <a:effectLst/>
                        </a:rPr>
                        <a:t>Alignment: 0</a:t>
                      </a:r>
                    </a:p>
                    <a:p>
                      <a:pPr marL="457200"/>
                      <a:r>
                        <a:rPr lang="en-AU" sz="3200" dirty="0">
                          <a:effectLst/>
                        </a:rPr>
                        <a:t>Proximity: 1</a:t>
                      </a:r>
                      <a:endParaRPr lang="en-AU" sz="3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530748679"/>
                  </a:ext>
                </a:extLst>
              </a:tr>
            </a:tbl>
          </a:graphicData>
        </a:graphic>
      </p:graphicFrame>
      <p:graphicFrame>
        <p:nvGraphicFramePr>
          <p:cNvPr id="6" name="Table 5">
            <a:extLst>
              <a:ext uri="{FF2B5EF4-FFF2-40B4-BE49-F238E27FC236}">
                <a16:creationId xmlns:a16="http://schemas.microsoft.com/office/drawing/2014/main" id="{7B40826D-EF2D-693C-09C1-7CE97C832B6A}"/>
              </a:ext>
            </a:extLst>
          </p:cNvPr>
          <p:cNvGraphicFramePr>
            <a:graphicFrameLocks noGrp="1"/>
          </p:cNvGraphicFramePr>
          <p:nvPr>
            <p:extLst>
              <p:ext uri="{D42A27DB-BD31-4B8C-83A1-F6EECF244321}">
                <p14:modId xmlns:p14="http://schemas.microsoft.com/office/powerpoint/2010/main" val="606325304"/>
              </p:ext>
            </p:extLst>
          </p:nvPr>
        </p:nvGraphicFramePr>
        <p:xfrm>
          <a:off x="2470072" y="5353584"/>
          <a:ext cx="8808133" cy="853440"/>
        </p:xfrm>
        <a:graphic>
          <a:graphicData uri="http://schemas.openxmlformats.org/drawingml/2006/table">
            <a:tbl>
              <a:tblPr firstRow="1" firstCol="1" bandRow="1">
                <a:tableStyleId>{5C22544A-7EE6-4342-B048-85BDC9FD1C3A}</a:tableStyleId>
              </a:tblPr>
              <a:tblGrid>
                <a:gridCol w="6957158">
                  <a:extLst>
                    <a:ext uri="{9D8B030D-6E8A-4147-A177-3AD203B41FA5}">
                      <a16:colId xmlns:a16="http://schemas.microsoft.com/office/drawing/2014/main" val="3343046910"/>
                    </a:ext>
                  </a:extLst>
                </a:gridCol>
                <a:gridCol w="1850975">
                  <a:extLst>
                    <a:ext uri="{9D8B030D-6E8A-4147-A177-3AD203B41FA5}">
                      <a16:colId xmlns:a16="http://schemas.microsoft.com/office/drawing/2014/main" val="1655895056"/>
                    </a:ext>
                  </a:extLst>
                </a:gridCol>
              </a:tblGrid>
              <a:tr h="0">
                <a:tc>
                  <a:txBody>
                    <a:bodyPr/>
                    <a:lstStyle/>
                    <a:p>
                      <a:pPr marL="457200" algn="r"/>
                      <a:r>
                        <a:rPr lang="en-AU" sz="2800">
                          <a:effectLst/>
                        </a:rPr>
                        <a:t>Application total Score</a:t>
                      </a:r>
                      <a:endParaRPr lang="en-AU" sz="28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457200"/>
                      <a:r>
                        <a:rPr lang="en-AU" sz="2800">
                          <a:effectLst/>
                        </a:rPr>
                        <a:t>2.5/5</a:t>
                      </a:r>
                      <a:endParaRPr lang="en-AU" sz="28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000686233"/>
                  </a:ext>
                </a:extLst>
              </a:tr>
              <a:tr h="0">
                <a:tc>
                  <a:txBody>
                    <a:bodyPr/>
                    <a:lstStyle/>
                    <a:p>
                      <a:pPr marL="457200" algn="r"/>
                      <a:r>
                        <a:rPr lang="en-AU" sz="2800">
                          <a:effectLst/>
                        </a:rPr>
                        <a:t>Application average Score (total/no items)</a:t>
                      </a:r>
                      <a:endParaRPr lang="en-AU" sz="28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457200"/>
                      <a:r>
                        <a:rPr lang="en-AU" sz="2800" dirty="0">
                          <a:effectLst/>
                        </a:rPr>
                        <a:t>0.5/1</a:t>
                      </a:r>
                      <a:endParaRPr lang="en-AU" sz="28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146259335"/>
                  </a:ext>
                </a:extLst>
              </a:tr>
            </a:tbl>
          </a:graphicData>
        </a:graphic>
      </p:graphicFrame>
    </p:spTree>
    <p:extLst>
      <p:ext uri="{BB962C8B-B14F-4D97-AF65-F5344CB8AC3E}">
        <p14:creationId xmlns:p14="http://schemas.microsoft.com/office/powerpoint/2010/main" val="3873781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7A67798-4376-F2DA-CE4C-39FDDE0B507F}"/>
              </a:ext>
            </a:extLst>
          </p:cNvPr>
          <p:cNvGraphicFramePr>
            <a:graphicFrameLocks noGrp="1"/>
          </p:cNvGraphicFramePr>
          <p:nvPr>
            <p:extLst>
              <p:ext uri="{D42A27DB-BD31-4B8C-83A1-F6EECF244321}">
                <p14:modId xmlns:p14="http://schemas.microsoft.com/office/powerpoint/2010/main" val="3489916665"/>
              </p:ext>
            </p:extLst>
          </p:nvPr>
        </p:nvGraphicFramePr>
        <p:xfrm>
          <a:off x="3424687" y="465826"/>
          <a:ext cx="5417388" cy="5669280"/>
        </p:xfrm>
        <a:graphic>
          <a:graphicData uri="http://schemas.openxmlformats.org/drawingml/2006/table">
            <a:tbl>
              <a:tblPr firstRow="1" firstCol="1" bandRow="1">
                <a:tableStyleId>{5C22544A-7EE6-4342-B048-85BDC9FD1C3A}</a:tableStyleId>
              </a:tblPr>
              <a:tblGrid>
                <a:gridCol w="5417388">
                  <a:extLst>
                    <a:ext uri="{9D8B030D-6E8A-4147-A177-3AD203B41FA5}">
                      <a16:colId xmlns:a16="http://schemas.microsoft.com/office/drawing/2014/main" val="1609624233"/>
                    </a:ext>
                  </a:extLst>
                </a:gridCol>
              </a:tblGrid>
              <a:tr h="4577459">
                <a:tc>
                  <a:txBody>
                    <a:bodyPr/>
                    <a:lstStyle/>
                    <a:p>
                      <a:pPr marL="457200"/>
                      <a:r>
                        <a:rPr lang="en-AU" sz="1200" dirty="0">
                          <a:effectLst/>
                        </a:rPr>
                        <a:t>Colour: The use of colour is organised but overused; the use of blue for general information, green for the login section, and yellow for vital information. Whilst it makes sense, it is also confusing and cluttered for users. This is especially the case when also considering the constant shifts of black, grey, and white. Only in the custom user content is this issue fixed to look aesthetically pleasing, and so community content does add to the visual appeal of this site.</a:t>
                      </a:r>
                    </a:p>
                    <a:p>
                      <a:pPr marL="457200"/>
                      <a:r>
                        <a:rPr lang="en-AU" sz="1200" dirty="0">
                          <a:effectLst/>
                        </a:rPr>
                        <a:t> </a:t>
                      </a:r>
                    </a:p>
                    <a:p>
                      <a:pPr marL="457200"/>
                      <a:r>
                        <a:rPr lang="en-AU" sz="1200" dirty="0">
                          <a:effectLst/>
                        </a:rPr>
                        <a:t>Font: in order to stick to more nostalgic themes, this site has made the creative decision to stick to </a:t>
                      </a:r>
                      <a:r>
                        <a:rPr lang="en-AU" sz="1200" dirty="0" err="1">
                          <a:effectLst/>
                        </a:rPr>
                        <a:t>lackluster</a:t>
                      </a:r>
                      <a:r>
                        <a:rPr lang="en-AU" sz="1200" dirty="0">
                          <a:effectLst/>
                        </a:rPr>
                        <a:t> fonts. Whilst it is recognisable, the limitation of imitating outdated websites holds the design back, leaving choices like these with more to be desired. </a:t>
                      </a:r>
                    </a:p>
                    <a:p>
                      <a:pPr marL="457200"/>
                      <a:r>
                        <a:rPr lang="en-AU" sz="1200" dirty="0">
                          <a:effectLst/>
                        </a:rPr>
                        <a:t> </a:t>
                      </a:r>
                    </a:p>
                    <a:p>
                      <a:r>
                        <a:rPr lang="en-AU" sz="1200" dirty="0">
                          <a:effectLst/>
                        </a:rPr>
                        <a:t>Contrast: Contrast on </a:t>
                      </a:r>
                      <a:r>
                        <a:rPr lang="en-AU" sz="1200" dirty="0" err="1">
                          <a:effectLst/>
                        </a:rPr>
                        <a:t>SpaceHey</a:t>
                      </a:r>
                      <a:r>
                        <a:rPr lang="en-AU" sz="1200" dirty="0">
                          <a:effectLst/>
                        </a:rPr>
                        <a:t> seems driven by its </a:t>
                      </a:r>
                      <a:r>
                        <a:rPr lang="en-AU" sz="1200" dirty="0" err="1">
                          <a:effectLst/>
                        </a:rPr>
                        <a:t>color</a:t>
                      </a:r>
                      <a:r>
                        <a:rPr lang="en-AU" sz="1200" dirty="0">
                          <a:effectLst/>
                        </a:rPr>
                        <a:t> scheme—bright primaries against black or white backgrounds aim to separate elements like profile sections, navigation, and user content. This emphasis contrast highlights key areas (e.g., yellow for vital info), but the overuse of high-saturation </a:t>
                      </a:r>
                      <a:r>
                        <a:rPr lang="en-AU" sz="1200" dirty="0" err="1">
                          <a:effectLst/>
                        </a:rPr>
                        <a:t>colors</a:t>
                      </a:r>
                      <a:r>
                        <a:rPr lang="en-AU" sz="1200" dirty="0">
                          <a:effectLst/>
                        </a:rPr>
                        <a:t> and minimal tonal variation creates visual noise rather than clarity. Size and shape differences (e.g., bold text or blocky layouts) might amplify this, but without restraint, it feels chaotic. The intent is likely to mimic the cluttered charm of </a:t>
                      </a:r>
                      <a:r>
                        <a:rPr lang="en-AU" sz="1200" dirty="0" err="1">
                          <a:effectLst/>
                        </a:rPr>
                        <a:t>MySpace</a:t>
                      </a:r>
                      <a:r>
                        <a:rPr lang="en-AU" sz="1200" dirty="0">
                          <a:effectLst/>
                        </a:rPr>
                        <a:t>, yet it risks alienating users who need clear distinctions without strain.</a:t>
                      </a:r>
                    </a:p>
                    <a:p>
                      <a:r>
                        <a:rPr lang="en-AU" sz="1200" dirty="0">
                          <a:effectLst/>
                        </a:rPr>
                        <a:t> </a:t>
                      </a:r>
                    </a:p>
                    <a:p>
                      <a:r>
                        <a:rPr lang="en-AU" sz="1200" dirty="0">
                          <a:effectLst/>
                        </a:rPr>
                        <a:t>Repetition/Unity: Repetition likely appears in consistent use of bold </a:t>
                      </a:r>
                      <a:r>
                        <a:rPr lang="en-AU" sz="1200" dirty="0" err="1">
                          <a:effectLst/>
                        </a:rPr>
                        <a:t>colors</a:t>
                      </a:r>
                      <a:r>
                        <a:rPr lang="en-AU" sz="1200" dirty="0">
                          <a:effectLst/>
                        </a:rPr>
                        <a:t> (blue, green, yellow) across headers, links, and buttons, alongside a uniform font and boxy layout grids typical of early web profiles. This creates a sense of wholeness—uniting the site under a recognizable retro identity—but the lack of subtle tints or modern spacing makes it monotonous rather than cohesive. Repeating such loud elements without variation misses an opportunity to refine unity, leaving the design feeling more like a pastiche than a polished tribute.</a:t>
                      </a:r>
                    </a:p>
                    <a:p>
                      <a:r>
                        <a:rPr lang="en-AU" sz="1200" dirty="0">
                          <a:effectLst/>
                        </a:rPr>
                        <a:t> </a:t>
                      </a:r>
                    </a:p>
                    <a:p>
                      <a:r>
                        <a:rPr lang="en-AU" sz="1200" dirty="0">
                          <a:effectLst/>
                        </a:rPr>
                        <a:t> </a:t>
                      </a:r>
                    </a:p>
                    <a:p>
                      <a:pPr marL="457200"/>
                      <a:r>
                        <a:rPr lang="en-AU" sz="1200" dirty="0">
                          <a:effectLst/>
                        </a:rPr>
                        <a:t> </a:t>
                      </a:r>
                      <a:endParaRPr lang="en-AU"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21431" marR="21431" marT="0" marB="0"/>
                </a:tc>
                <a:extLst>
                  <a:ext uri="{0D108BD9-81ED-4DB2-BD59-A6C34878D82A}">
                    <a16:rowId xmlns:a16="http://schemas.microsoft.com/office/drawing/2014/main" val="1656695857"/>
                  </a:ext>
                </a:extLst>
              </a:tr>
            </a:tbl>
          </a:graphicData>
        </a:graphic>
      </p:graphicFrame>
    </p:spTree>
    <p:extLst>
      <p:ext uri="{BB962C8B-B14F-4D97-AF65-F5344CB8AC3E}">
        <p14:creationId xmlns:p14="http://schemas.microsoft.com/office/powerpoint/2010/main" val="2791891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D05802-51CF-1D05-6D50-A1582841AC19}"/>
              </a:ext>
            </a:extLst>
          </p:cNvPr>
          <p:cNvSpPr txBox="1"/>
          <p:nvPr/>
        </p:nvSpPr>
        <p:spPr>
          <a:xfrm>
            <a:off x="3048719" y="1865019"/>
            <a:ext cx="6094562" cy="3970318"/>
          </a:xfrm>
          <a:prstGeom prst="rect">
            <a:avLst/>
          </a:prstGeom>
          <a:solidFill>
            <a:srgbClr val="B54C2D"/>
          </a:solidFill>
        </p:spPr>
        <p:txBody>
          <a:bodyPr wrap="square">
            <a:spAutoFit/>
          </a:bodyPr>
          <a:lstStyle/>
          <a:p>
            <a:r>
              <a:rPr lang="en-AU" dirty="0">
                <a:effectLst/>
              </a:rPr>
              <a:t>Alignment and proximity: alignment might lean toward basic left (for text) and </a:t>
            </a:r>
            <a:r>
              <a:rPr lang="en-AU" dirty="0" err="1">
                <a:effectLst/>
              </a:rPr>
              <a:t>centered</a:t>
            </a:r>
            <a:r>
              <a:rPr lang="en-AU" dirty="0">
                <a:effectLst/>
              </a:rPr>
              <a:t> text blocks, with graphics and user content stacked in tight, grid-like rows reminiscent of </a:t>
            </a:r>
            <a:r>
              <a:rPr lang="en-AU" dirty="0" err="1">
                <a:effectLst/>
              </a:rPr>
              <a:t>MySpace’s</a:t>
            </a:r>
            <a:r>
              <a:rPr lang="en-AU" dirty="0">
                <a:effectLst/>
              </a:rPr>
              <a:t> profile pages. Margins take up majority of the page, ignoring golden mean or rule-of-thirds principles for a dense, utilitarian look. This choice prioritizes function (fitting lots of info) over form, aiming to replicate the cluttered charm of the 2000s, but it sacrifices breathing room and elegance, making navigation feel cramped and haphazard. Even custom profiles (like the one provided) also suffer from the same centre alignment issues to maintain unity with the rest of the site. This itself shows limitations that were unnecessary had the site not been laid out in this way. </a:t>
            </a:r>
          </a:p>
          <a:p>
            <a:pPr marL="457200"/>
            <a:r>
              <a:rPr lang="en-AU" dirty="0">
                <a:effectLst/>
              </a:rPr>
              <a:t> </a:t>
            </a:r>
            <a:endParaRPr lang="en-AU" dirty="0">
              <a:effectLst/>
              <a:latin typeface="Times New Roman" panose="0202060305040502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026416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4FA93-3628-5AB9-B68A-7509A1EBFBF4}"/>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268C5314-8AAD-BE47-7F00-8703B931BF82}"/>
              </a:ext>
            </a:extLst>
          </p:cNvPr>
          <p:cNvSpPr>
            <a:spLocks noGrp="1"/>
          </p:cNvSpPr>
          <p:nvPr>
            <p:ph type="title"/>
          </p:nvPr>
        </p:nvSpPr>
        <p:spPr>
          <a:xfrm>
            <a:off x="913795" y="609600"/>
            <a:ext cx="3706889" cy="1821918"/>
          </a:xfrm>
        </p:spPr>
        <p:txBody>
          <a:bodyPr/>
          <a:lstStyle/>
          <a:p>
            <a:r>
              <a:rPr lang="en-US" dirty="0"/>
              <a:t>Competitor 3:</a:t>
            </a:r>
            <a:br>
              <a:rPr lang="en-US" dirty="0"/>
            </a:br>
            <a:r>
              <a:rPr lang="en-US" dirty="0"/>
              <a:t>Boo– A dating site turned friend making site</a:t>
            </a:r>
          </a:p>
        </p:txBody>
      </p:sp>
      <p:sp>
        <p:nvSpPr>
          <p:cNvPr id="12" name="Text Placeholder 3">
            <a:extLst>
              <a:ext uri="{FF2B5EF4-FFF2-40B4-BE49-F238E27FC236}">
                <a16:creationId xmlns:a16="http://schemas.microsoft.com/office/drawing/2014/main" id="{1243B9D6-8F8B-7033-21B8-1E2533C1D017}"/>
              </a:ext>
            </a:extLst>
          </p:cNvPr>
          <p:cNvSpPr>
            <a:spLocks noGrp="1"/>
          </p:cNvSpPr>
          <p:nvPr>
            <p:ph type="body" sz="half" idx="2"/>
          </p:nvPr>
        </p:nvSpPr>
        <p:spPr>
          <a:xfrm>
            <a:off x="913795" y="2673351"/>
            <a:ext cx="3706889" cy="3016250"/>
          </a:xfrm>
        </p:spPr>
        <p:txBody>
          <a:bodyPr/>
          <a:lstStyle/>
          <a:p>
            <a:endParaRPr lang="en-US" dirty="0"/>
          </a:p>
        </p:txBody>
      </p:sp>
      <p:pic>
        <p:nvPicPr>
          <p:cNvPr id="3" name="Picture 2">
            <a:extLst>
              <a:ext uri="{FF2B5EF4-FFF2-40B4-BE49-F238E27FC236}">
                <a16:creationId xmlns:a16="http://schemas.microsoft.com/office/drawing/2014/main" id="{D99564B5-F18B-A8B3-BF36-E162798FC699}"/>
              </a:ext>
            </a:extLst>
          </p:cNvPr>
          <p:cNvPicPr>
            <a:picLocks noChangeAspect="1"/>
          </p:cNvPicPr>
          <p:nvPr/>
        </p:nvPicPr>
        <p:blipFill>
          <a:blip r:embed="rId2"/>
          <a:stretch>
            <a:fillRect/>
          </a:stretch>
        </p:blipFill>
        <p:spPr>
          <a:xfrm>
            <a:off x="5288944" y="1520559"/>
            <a:ext cx="6703695" cy="3227705"/>
          </a:xfrm>
          <a:prstGeom prst="rect">
            <a:avLst/>
          </a:prstGeom>
        </p:spPr>
      </p:pic>
      <p:graphicFrame>
        <p:nvGraphicFramePr>
          <p:cNvPr id="4" name="Table 3">
            <a:extLst>
              <a:ext uri="{FF2B5EF4-FFF2-40B4-BE49-F238E27FC236}">
                <a16:creationId xmlns:a16="http://schemas.microsoft.com/office/drawing/2014/main" id="{CABDD77F-7524-C897-DB7B-AC45EF8F2F70}"/>
              </a:ext>
            </a:extLst>
          </p:cNvPr>
          <p:cNvGraphicFramePr>
            <a:graphicFrameLocks noGrp="1"/>
          </p:cNvGraphicFramePr>
          <p:nvPr>
            <p:extLst>
              <p:ext uri="{D42A27DB-BD31-4B8C-83A1-F6EECF244321}">
                <p14:modId xmlns:p14="http://schemas.microsoft.com/office/powerpoint/2010/main" val="50911808"/>
              </p:ext>
            </p:extLst>
          </p:nvPr>
        </p:nvGraphicFramePr>
        <p:xfrm>
          <a:off x="1190446" y="2673351"/>
          <a:ext cx="3321170" cy="2560320"/>
        </p:xfrm>
        <a:graphic>
          <a:graphicData uri="http://schemas.openxmlformats.org/drawingml/2006/table">
            <a:tbl>
              <a:tblPr firstRow="1" firstCol="1" bandRow="1">
                <a:tableStyleId>{5C22544A-7EE6-4342-B048-85BDC9FD1C3A}</a:tableStyleId>
              </a:tblPr>
              <a:tblGrid>
                <a:gridCol w="3321170">
                  <a:extLst>
                    <a:ext uri="{9D8B030D-6E8A-4147-A177-3AD203B41FA5}">
                      <a16:colId xmlns:a16="http://schemas.microsoft.com/office/drawing/2014/main" val="2799158467"/>
                    </a:ext>
                  </a:extLst>
                </a:gridCol>
              </a:tblGrid>
              <a:tr h="0">
                <a:tc>
                  <a:txBody>
                    <a:bodyPr/>
                    <a:lstStyle/>
                    <a:p>
                      <a:pPr marL="457200"/>
                      <a:r>
                        <a:rPr lang="en-AU" sz="2800" dirty="0">
                          <a:effectLst/>
                        </a:rPr>
                        <a:t>Colour: 1</a:t>
                      </a:r>
                    </a:p>
                    <a:p>
                      <a:pPr marL="457200"/>
                      <a:r>
                        <a:rPr lang="en-AU" sz="2800" dirty="0">
                          <a:effectLst/>
                        </a:rPr>
                        <a:t>Font: 1</a:t>
                      </a:r>
                    </a:p>
                    <a:p>
                      <a:pPr marL="457200"/>
                      <a:r>
                        <a:rPr lang="en-AU" sz="2800" dirty="0">
                          <a:effectLst/>
                        </a:rPr>
                        <a:t>Contrast: 0.5</a:t>
                      </a:r>
                    </a:p>
                    <a:p>
                      <a:pPr marL="457200"/>
                      <a:r>
                        <a:rPr lang="en-AU" sz="2800" dirty="0">
                          <a:effectLst/>
                        </a:rPr>
                        <a:t>Repetition/Unity: 0.5</a:t>
                      </a:r>
                    </a:p>
                    <a:p>
                      <a:pPr marL="457200"/>
                      <a:r>
                        <a:rPr lang="en-AU" sz="2800" dirty="0">
                          <a:effectLst/>
                        </a:rPr>
                        <a:t>Alignment: 0.5</a:t>
                      </a:r>
                      <a:endParaRPr lang="en-AU" sz="28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690498887"/>
                  </a:ext>
                </a:extLst>
              </a:tr>
            </a:tbl>
          </a:graphicData>
        </a:graphic>
      </p:graphicFrame>
      <p:graphicFrame>
        <p:nvGraphicFramePr>
          <p:cNvPr id="5" name="Table 4">
            <a:extLst>
              <a:ext uri="{FF2B5EF4-FFF2-40B4-BE49-F238E27FC236}">
                <a16:creationId xmlns:a16="http://schemas.microsoft.com/office/drawing/2014/main" id="{6E1A916F-17A2-6A9F-A84E-1AB33EF2E69E}"/>
              </a:ext>
            </a:extLst>
          </p:cNvPr>
          <p:cNvGraphicFramePr>
            <a:graphicFrameLocks noGrp="1"/>
          </p:cNvGraphicFramePr>
          <p:nvPr>
            <p:extLst>
              <p:ext uri="{D42A27DB-BD31-4B8C-83A1-F6EECF244321}">
                <p14:modId xmlns:p14="http://schemas.microsoft.com/office/powerpoint/2010/main" val="94470244"/>
              </p:ext>
            </p:extLst>
          </p:nvPr>
        </p:nvGraphicFramePr>
        <p:xfrm>
          <a:off x="3579399" y="5382794"/>
          <a:ext cx="7264005" cy="1097280"/>
        </p:xfrm>
        <a:graphic>
          <a:graphicData uri="http://schemas.openxmlformats.org/drawingml/2006/table">
            <a:tbl>
              <a:tblPr firstRow="1" firstCol="1" bandRow="1">
                <a:tableStyleId>{5C22544A-7EE6-4342-B048-85BDC9FD1C3A}</a:tableStyleId>
              </a:tblPr>
              <a:tblGrid>
                <a:gridCol w="5737519">
                  <a:extLst>
                    <a:ext uri="{9D8B030D-6E8A-4147-A177-3AD203B41FA5}">
                      <a16:colId xmlns:a16="http://schemas.microsoft.com/office/drawing/2014/main" val="2124733031"/>
                    </a:ext>
                  </a:extLst>
                </a:gridCol>
                <a:gridCol w="1526486">
                  <a:extLst>
                    <a:ext uri="{9D8B030D-6E8A-4147-A177-3AD203B41FA5}">
                      <a16:colId xmlns:a16="http://schemas.microsoft.com/office/drawing/2014/main" val="2637313310"/>
                    </a:ext>
                  </a:extLst>
                </a:gridCol>
              </a:tblGrid>
              <a:tr h="0">
                <a:tc>
                  <a:txBody>
                    <a:bodyPr/>
                    <a:lstStyle/>
                    <a:p>
                      <a:pPr marL="457200" algn="r"/>
                      <a:r>
                        <a:rPr lang="en-AU" sz="2400">
                          <a:effectLst/>
                        </a:rPr>
                        <a:t>Application total Score</a:t>
                      </a:r>
                      <a:endParaRPr lang="en-AU" sz="2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457200"/>
                      <a:r>
                        <a:rPr lang="en-AU" sz="2400">
                          <a:effectLst/>
                        </a:rPr>
                        <a:t>3.5/5</a:t>
                      </a:r>
                      <a:endParaRPr lang="en-AU" sz="2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60148473"/>
                  </a:ext>
                </a:extLst>
              </a:tr>
              <a:tr h="0">
                <a:tc>
                  <a:txBody>
                    <a:bodyPr/>
                    <a:lstStyle/>
                    <a:p>
                      <a:pPr marL="457200" algn="r"/>
                      <a:r>
                        <a:rPr lang="en-AU" sz="2400">
                          <a:effectLst/>
                        </a:rPr>
                        <a:t>Application average Score (total/no items)</a:t>
                      </a:r>
                      <a:endParaRPr lang="en-AU" sz="2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457200"/>
                      <a:r>
                        <a:rPr lang="en-AU" sz="2400" dirty="0">
                          <a:effectLst/>
                        </a:rPr>
                        <a:t>0.7/1</a:t>
                      </a:r>
                      <a:endParaRPr lang="en-AU" sz="2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690485339"/>
                  </a:ext>
                </a:extLst>
              </a:tr>
            </a:tbl>
          </a:graphicData>
        </a:graphic>
      </p:graphicFrame>
    </p:spTree>
    <p:extLst>
      <p:ext uri="{BB962C8B-B14F-4D97-AF65-F5344CB8AC3E}">
        <p14:creationId xmlns:p14="http://schemas.microsoft.com/office/powerpoint/2010/main" val="7633533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5A4724C-1293-0CC9-6E9C-5666AB0B4F7D}"/>
              </a:ext>
            </a:extLst>
          </p:cNvPr>
          <p:cNvGraphicFramePr>
            <a:graphicFrameLocks noGrp="1"/>
          </p:cNvGraphicFramePr>
          <p:nvPr>
            <p:extLst>
              <p:ext uri="{D42A27DB-BD31-4B8C-83A1-F6EECF244321}">
                <p14:modId xmlns:p14="http://schemas.microsoft.com/office/powerpoint/2010/main" val="4122044498"/>
              </p:ext>
            </p:extLst>
          </p:nvPr>
        </p:nvGraphicFramePr>
        <p:xfrm>
          <a:off x="2613804" y="1188720"/>
          <a:ext cx="6600548" cy="4480560"/>
        </p:xfrm>
        <a:graphic>
          <a:graphicData uri="http://schemas.openxmlformats.org/drawingml/2006/table">
            <a:tbl>
              <a:tblPr firstRow="1" firstCol="1" bandRow="1">
                <a:tableStyleId>{5C22544A-7EE6-4342-B048-85BDC9FD1C3A}</a:tableStyleId>
              </a:tblPr>
              <a:tblGrid>
                <a:gridCol w="6600548">
                  <a:extLst>
                    <a:ext uri="{9D8B030D-6E8A-4147-A177-3AD203B41FA5}">
                      <a16:colId xmlns:a16="http://schemas.microsoft.com/office/drawing/2014/main" val="4135561307"/>
                    </a:ext>
                  </a:extLst>
                </a:gridCol>
              </a:tblGrid>
              <a:tr h="3714750">
                <a:tc>
                  <a:txBody>
                    <a:bodyPr/>
                    <a:lstStyle/>
                    <a:p>
                      <a:r>
                        <a:rPr lang="en-AU" sz="1400" dirty="0">
                          <a:effectLst/>
                        </a:rPr>
                        <a:t>Colour: boo mostly sticks to a black oriented theme, having white glowing accents as a complimentary theme to show the shapes of the boxes (as there are no outlines, the boxes themselves are animated with </a:t>
                      </a:r>
                      <a:r>
                        <a:rPr lang="en-AU" sz="1400" dirty="0" err="1">
                          <a:effectLst/>
                        </a:rPr>
                        <a:t>css</a:t>
                      </a:r>
                      <a:r>
                        <a:rPr lang="en-AU" sz="1400" dirty="0">
                          <a:effectLst/>
                        </a:rPr>
                        <a:t> to shrink and grow based on cursor hover. A cyan/ice blue is used to highlight importance, like the insistence to sign in, show the home page, sign up, or display the personality types of the users that are posting on the site. Compared to </a:t>
                      </a:r>
                      <a:r>
                        <a:rPr lang="en-AU" sz="1400" dirty="0" err="1">
                          <a:effectLst/>
                        </a:rPr>
                        <a:t>SpaceHey’s</a:t>
                      </a:r>
                      <a:r>
                        <a:rPr lang="en-AU" sz="1400" dirty="0">
                          <a:effectLst/>
                        </a:rPr>
                        <a:t> cluttered retro palette, Boo’s choices might be more cohesive but risk being too dating-centric, which Chattea aims to avoid. </a:t>
                      </a:r>
                    </a:p>
                    <a:p>
                      <a:r>
                        <a:rPr lang="en-AU" sz="1400" dirty="0">
                          <a:effectLst/>
                        </a:rPr>
                        <a:t> </a:t>
                      </a:r>
                    </a:p>
                    <a:p>
                      <a:r>
                        <a:rPr lang="en-AU" sz="1400" dirty="0">
                          <a:effectLst/>
                        </a:rPr>
                        <a:t>Font: Boo opts for clean, modern sans-serif fonts, prioritizing legibility and a contemporary vibe to appeal to a tech-savvy 18-35 demographic. These choices could enhance readability for profile text or compatibility metrics, reflecting a focus on user data presentation. The rationale likely ties to professionalism and ease of use.</a:t>
                      </a:r>
                    </a:p>
                    <a:p>
                      <a:r>
                        <a:rPr lang="en-AU" sz="1400" dirty="0">
                          <a:effectLst/>
                        </a:rPr>
                        <a:t> </a:t>
                      </a:r>
                    </a:p>
                    <a:p>
                      <a:r>
                        <a:rPr lang="en-AU" sz="1400" dirty="0">
                          <a:effectLst/>
                        </a:rPr>
                        <a:t>Contrast: The contrast of this site is moderate and well applied; solid black to appeal to the more modern trend of having dark mode for users who intend to chat late at night. Pops of colour show up now and then to highlight importance. This emphasis contrast separates key features from profile content, aiming for usability in a dating context for a gamer centric audience. The glowing comes off a bit cheesy, which makes the site harder to get used to compared to more sleek and professional designs like tinder.</a:t>
                      </a:r>
                    </a:p>
                    <a:p>
                      <a:r>
                        <a:rPr lang="en-AU" sz="1400" dirty="0">
                          <a:effectLst/>
                        </a:rPr>
                        <a:t> </a:t>
                      </a:r>
                    </a:p>
                    <a:p>
                      <a:r>
                        <a:rPr lang="en-AU" sz="1400" dirty="0">
                          <a:effectLst/>
                        </a:rPr>
                        <a:t> </a:t>
                      </a:r>
                      <a:endParaRPr lang="en-AU"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39801" marR="39801" marT="0" marB="0"/>
                </a:tc>
                <a:extLst>
                  <a:ext uri="{0D108BD9-81ED-4DB2-BD59-A6C34878D82A}">
                    <a16:rowId xmlns:a16="http://schemas.microsoft.com/office/drawing/2014/main" val="3637151797"/>
                  </a:ext>
                </a:extLst>
              </a:tr>
            </a:tbl>
          </a:graphicData>
        </a:graphic>
      </p:graphicFrame>
    </p:spTree>
    <p:extLst>
      <p:ext uri="{BB962C8B-B14F-4D97-AF65-F5344CB8AC3E}">
        <p14:creationId xmlns:p14="http://schemas.microsoft.com/office/powerpoint/2010/main" val="22590313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D07944-07BA-C422-890D-8906FAF3A11A}"/>
              </a:ext>
            </a:extLst>
          </p:cNvPr>
          <p:cNvSpPr txBox="1"/>
          <p:nvPr/>
        </p:nvSpPr>
        <p:spPr>
          <a:xfrm>
            <a:off x="3047281" y="1028343"/>
            <a:ext cx="6094562" cy="4801314"/>
          </a:xfrm>
          <a:prstGeom prst="rect">
            <a:avLst/>
          </a:prstGeom>
          <a:solidFill>
            <a:srgbClr val="B54C2D"/>
          </a:solidFill>
        </p:spPr>
        <p:txBody>
          <a:bodyPr wrap="square">
            <a:spAutoFit/>
          </a:bodyPr>
          <a:lstStyle/>
          <a:p>
            <a:r>
              <a:rPr lang="en-AU" sz="1800" dirty="0">
                <a:effectLst/>
              </a:rPr>
              <a:t>Repetition/Unity: Boo repeats icons (e.g., hearts, chat bubbles) and </a:t>
            </a:r>
            <a:r>
              <a:rPr lang="en-AU" sz="1800" dirty="0" err="1">
                <a:effectLst/>
              </a:rPr>
              <a:t>color</a:t>
            </a:r>
            <a:r>
              <a:rPr lang="en-AU" sz="1800" dirty="0">
                <a:effectLst/>
              </a:rPr>
              <a:t> tints across profiles and menus to unify its dating theme, creating a consistent "matchmaking" feel. This repetition reinforces brand identity but might overemphasize romance, clashing with </a:t>
            </a:r>
            <a:r>
              <a:rPr lang="en-AU" sz="1800" dirty="0" err="1">
                <a:effectLst/>
              </a:rPr>
              <a:t>Chattea’s</a:t>
            </a:r>
            <a:r>
              <a:rPr lang="en-AU" sz="1800" dirty="0">
                <a:effectLst/>
              </a:rPr>
              <a:t> platonic goals. Chattea could repeat coffee cup motifs or chat bubble styles in a subtler way, tying lobbies and profiles together for a cohesive, community-driven aesthetic without dating undertones.</a:t>
            </a:r>
          </a:p>
          <a:p>
            <a:r>
              <a:rPr lang="en-AU" sz="1800" dirty="0">
                <a:effectLst/>
              </a:rPr>
              <a:t> </a:t>
            </a:r>
          </a:p>
          <a:p>
            <a:r>
              <a:rPr lang="en-AU" sz="1800" dirty="0">
                <a:effectLst/>
              </a:rPr>
              <a:t>Alignment: Boo’s alignment is grid-based and </a:t>
            </a:r>
            <a:r>
              <a:rPr lang="en-AU" sz="1800" dirty="0" err="1">
                <a:effectLst/>
              </a:rPr>
              <a:t>centered</a:t>
            </a:r>
            <a:r>
              <a:rPr lang="en-AU" sz="1800" dirty="0">
                <a:effectLst/>
              </a:rPr>
              <a:t> with a left-aligned menu, optimizing for mobile swiping or profile browsing. This logical placement aids navigation but might feel rigid for a social platform. Chattea could adopt a looser, organic alignment (e.g., slightly offset lobby cards) inspired by Tumblr’s casual flow, reflecting coffee shop informality while maintaining readability, avoiding Boo’s overly structured feel.</a:t>
            </a:r>
          </a:p>
          <a:p>
            <a:r>
              <a:rPr lang="en-AU" sz="1800" dirty="0">
                <a:effectLst/>
              </a:rPr>
              <a:t> </a:t>
            </a:r>
          </a:p>
        </p:txBody>
      </p:sp>
    </p:spTree>
    <p:extLst>
      <p:ext uri="{BB962C8B-B14F-4D97-AF65-F5344CB8AC3E}">
        <p14:creationId xmlns:p14="http://schemas.microsoft.com/office/powerpoint/2010/main" val="20116058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F070E3CC-727E-B276-5C3D-FDA75E68BFEB}"/>
              </a:ext>
            </a:extLst>
          </p:cNvPr>
          <p:cNvGraphicFramePr>
            <a:graphicFrameLocks noGrp="1"/>
          </p:cNvGraphicFramePr>
          <p:nvPr>
            <p:extLst>
              <p:ext uri="{D42A27DB-BD31-4B8C-83A1-F6EECF244321}">
                <p14:modId xmlns:p14="http://schemas.microsoft.com/office/powerpoint/2010/main" val="147320238"/>
              </p:ext>
            </p:extLst>
          </p:nvPr>
        </p:nvGraphicFramePr>
        <p:xfrm>
          <a:off x="3059299" y="765977"/>
          <a:ext cx="8810146" cy="5657555"/>
        </p:xfrm>
        <a:graphic>
          <a:graphicData uri="http://schemas.openxmlformats.org/drawingml/2006/table">
            <a:tbl>
              <a:tblPr firstRow="1" firstCol="1" bandRow="1">
                <a:tableStyleId>{5C22544A-7EE6-4342-B048-85BDC9FD1C3A}</a:tableStyleId>
              </a:tblPr>
              <a:tblGrid>
                <a:gridCol w="371742">
                  <a:extLst>
                    <a:ext uri="{9D8B030D-6E8A-4147-A177-3AD203B41FA5}">
                      <a16:colId xmlns:a16="http://schemas.microsoft.com/office/drawing/2014/main" val="1597381929"/>
                    </a:ext>
                  </a:extLst>
                </a:gridCol>
                <a:gridCol w="2930737">
                  <a:extLst>
                    <a:ext uri="{9D8B030D-6E8A-4147-A177-3AD203B41FA5}">
                      <a16:colId xmlns:a16="http://schemas.microsoft.com/office/drawing/2014/main" val="2983043320"/>
                    </a:ext>
                  </a:extLst>
                </a:gridCol>
                <a:gridCol w="5507667">
                  <a:extLst>
                    <a:ext uri="{9D8B030D-6E8A-4147-A177-3AD203B41FA5}">
                      <a16:colId xmlns:a16="http://schemas.microsoft.com/office/drawing/2014/main" val="3191009322"/>
                    </a:ext>
                  </a:extLst>
                </a:gridCol>
              </a:tblGrid>
              <a:tr h="0">
                <a:tc>
                  <a:txBody>
                    <a:bodyPr/>
                    <a:lstStyle/>
                    <a:p>
                      <a:pPr marL="457200"/>
                      <a:r>
                        <a:rPr lang="en-AU" sz="1100">
                          <a:effectLst/>
                        </a:rPr>
                        <a:t> </a:t>
                      </a:r>
                      <a:endParaRPr lang="en-AU" sz="1100">
                        <a:effectLst/>
                        <a:latin typeface="Times New Roman" panose="02020603050405020304" pitchFamily="18" charset="0"/>
                        <a:ea typeface="Times New Roman" panose="02020603050405020304" pitchFamily="18" charset="0"/>
                        <a:cs typeface="Arial" panose="020B0604020202020204" pitchFamily="34" charset="0"/>
                      </a:endParaRPr>
                    </a:p>
                  </a:txBody>
                  <a:tcPr marL="25797" marR="25797" marT="0" marB="0"/>
                </a:tc>
                <a:tc>
                  <a:txBody>
                    <a:bodyPr/>
                    <a:lstStyle/>
                    <a:p>
                      <a:pPr marL="457200"/>
                      <a:r>
                        <a:rPr lang="en-AU" sz="1100">
                          <a:effectLst/>
                        </a:rPr>
                        <a:t>URL</a:t>
                      </a:r>
                      <a:endParaRPr lang="en-AU" sz="1100">
                        <a:effectLst/>
                        <a:latin typeface="Times New Roman" panose="02020603050405020304" pitchFamily="18" charset="0"/>
                        <a:ea typeface="Times New Roman" panose="02020603050405020304" pitchFamily="18" charset="0"/>
                        <a:cs typeface="Arial" panose="020B0604020202020204" pitchFamily="34" charset="0"/>
                      </a:endParaRPr>
                    </a:p>
                  </a:txBody>
                  <a:tcPr marL="25797" marR="25797" marT="0" marB="0"/>
                </a:tc>
                <a:tc>
                  <a:txBody>
                    <a:bodyPr/>
                    <a:lstStyle/>
                    <a:p>
                      <a:pPr marL="457200"/>
                      <a:r>
                        <a:rPr lang="en-AU" sz="1100">
                          <a:effectLst/>
                        </a:rPr>
                        <a:t>Description</a:t>
                      </a:r>
                      <a:endParaRPr lang="en-AU" sz="1100">
                        <a:effectLst/>
                        <a:latin typeface="Times New Roman" panose="02020603050405020304" pitchFamily="18" charset="0"/>
                        <a:ea typeface="Times New Roman" panose="02020603050405020304" pitchFamily="18" charset="0"/>
                        <a:cs typeface="Arial" panose="020B0604020202020204" pitchFamily="34" charset="0"/>
                      </a:endParaRPr>
                    </a:p>
                  </a:txBody>
                  <a:tcPr marL="25797" marR="25797" marT="0" marB="0"/>
                </a:tc>
                <a:extLst>
                  <a:ext uri="{0D108BD9-81ED-4DB2-BD59-A6C34878D82A}">
                    <a16:rowId xmlns:a16="http://schemas.microsoft.com/office/drawing/2014/main" val="2867935250"/>
                  </a:ext>
                </a:extLst>
              </a:tr>
              <a:tr h="754183">
                <a:tc>
                  <a:txBody>
                    <a:bodyPr/>
                    <a:lstStyle/>
                    <a:p>
                      <a:pPr marL="457200"/>
                      <a:r>
                        <a:rPr lang="en-AU" sz="1100">
                          <a:effectLst/>
                        </a:rPr>
                        <a:t>1</a:t>
                      </a:r>
                      <a:endParaRPr lang="en-AU" sz="1100">
                        <a:effectLst/>
                        <a:latin typeface="Times New Roman" panose="02020603050405020304" pitchFamily="18" charset="0"/>
                        <a:ea typeface="Times New Roman" panose="02020603050405020304" pitchFamily="18" charset="0"/>
                        <a:cs typeface="Arial" panose="020B0604020202020204" pitchFamily="34" charset="0"/>
                      </a:endParaRPr>
                    </a:p>
                  </a:txBody>
                  <a:tcPr marL="25797" marR="25797" marT="0" marB="0"/>
                </a:tc>
                <a:tc>
                  <a:txBody>
                    <a:bodyPr/>
                    <a:lstStyle/>
                    <a:p>
                      <a:pPr marL="457200"/>
                      <a:r>
                        <a:rPr lang="en-AU" sz="1100" u="sng">
                          <a:effectLst/>
                          <a:hlinkClick r:id="rId2"/>
                        </a:rPr>
                        <a:t>https://www.tumblr.com/</a:t>
                      </a:r>
                      <a:r>
                        <a:rPr lang="en-AU" sz="1100">
                          <a:effectLst/>
                        </a:rPr>
                        <a:t> - communities tab (relatively new feature)</a:t>
                      </a:r>
                    </a:p>
                    <a:p>
                      <a:pPr marL="457200"/>
                      <a:r>
                        <a:rPr lang="en-AU" sz="1100">
                          <a:effectLst/>
                        </a:rPr>
                        <a:t> </a:t>
                      </a:r>
                      <a:endParaRPr lang="en-AU" sz="1100">
                        <a:effectLst/>
                        <a:latin typeface="Times New Roman" panose="02020603050405020304" pitchFamily="18" charset="0"/>
                        <a:ea typeface="Times New Roman" panose="02020603050405020304" pitchFamily="18" charset="0"/>
                        <a:cs typeface="Arial" panose="020B0604020202020204" pitchFamily="34" charset="0"/>
                      </a:endParaRPr>
                    </a:p>
                  </a:txBody>
                  <a:tcPr marL="25797" marR="25797" marT="0" marB="0"/>
                </a:tc>
                <a:tc>
                  <a:txBody>
                    <a:bodyPr/>
                    <a:lstStyle/>
                    <a:p>
                      <a:pPr marL="457200"/>
                      <a:r>
                        <a:rPr lang="en-AU" sz="1100" dirty="0">
                          <a:effectLst/>
                        </a:rPr>
                        <a:t>A clever incorporation of reddit’s subtopics adapted and changed into a “communities” tab that allows users to explore and interact with more people aside from using the hashtags or having only their mutual’s posts on their feed – expands the horizons of how far </a:t>
                      </a:r>
                      <a:r>
                        <a:rPr lang="en-AU" sz="1100" dirty="0" err="1">
                          <a:effectLst/>
                        </a:rPr>
                        <a:t>tumblr</a:t>
                      </a:r>
                      <a:r>
                        <a:rPr lang="en-AU" sz="1100" dirty="0">
                          <a:effectLst/>
                        </a:rPr>
                        <a:t> can connect users, ultimately being a net positive for the site’s popularity</a:t>
                      </a:r>
                      <a:endParaRPr lang="en-AU"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25797" marR="25797" marT="0" marB="0"/>
                </a:tc>
                <a:extLst>
                  <a:ext uri="{0D108BD9-81ED-4DB2-BD59-A6C34878D82A}">
                    <a16:rowId xmlns:a16="http://schemas.microsoft.com/office/drawing/2014/main" val="3228462562"/>
                  </a:ext>
                </a:extLst>
              </a:tr>
              <a:tr h="471364">
                <a:tc>
                  <a:txBody>
                    <a:bodyPr/>
                    <a:lstStyle/>
                    <a:p>
                      <a:pPr marL="457200"/>
                      <a:r>
                        <a:rPr lang="en-AU" sz="1100">
                          <a:effectLst/>
                        </a:rPr>
                        <a:t>2</a:t>
                      </a:r>
                      <a:endParaRPr lang="en-AU" sz="1100">
                        <a:effectLst/>
                        <a:latin typeface="Times New Roman" panose="02020603050405020304" pitchFamily="18" charset="0"/>
                        <a:ea typeface="Times New Roman" panose="02020603050405020304" pitchFamily="18" charset="0"/>
                        <a:cs typeface="Arial" panose="020B0604020202020204" pitchFamily="34" charset="0"/>
                      </a:endParaRPr>
                    </a:p>
                  </a:txBody>
                  <a:tcPr marL="25797" marR="25797" marT="0" marB="0"/>
                </a:tc>
                <a:tc>
                  <a:txBody>
                    <a:bodyPr/>
                    <a:lstStyle/>
                    <a:p>
                      <a:pPr marL="457200"/>
                      <a:r>
                        <a:rPr lang="en-AU" sz="1100" u="sng">
                          <a:effectLst/>
                          <a:hlinkClick r:id="rId3"/>
                        </a:rPr>
                        <a:t>https://spacehey.com/</a:t>
                      </a:r>
                      <a:r>
                        <a:rPr lang="en-AU" sz="1100">
                          <a:effectLst/>
                        </a:rPr>
                        <a:t> </a:t>
                      </a:r>
                      <a:endParaRPr lang="en-AU" sz="1100">
                        <a:effectLst/>
                        <a:latin typeface="Times New Roman" panose="02020603050405020304" pitchFamily="18" charset="0"/>
                        <a:ea typeface="Times New Roman" panose="02020603050405020304" pitchFamily="18" charset="0"/>
                        <a:cs typeface="Arial" panose="020B0604020202020204" pitchFamily="34" charset="0"/>
                      </a:endParaRPr>
                    </a:p>
                  </a:txBody>
                  <a:tcPr marL="25797" marR="25797" marT="0" marB="0"/>
                </a:tc>
                <a:tc>
                  <a:txBody>
                    <a:bodyPr/>
                    <a:lstStyle/>
                    <a:p>
                      <a:pPr marL="457200"/>
                      <a:r>
                        <a:rPr lang="en-AU" sz="1100" dirty="0">
                          <a:effectLst/>
                        </a:rPr>
                        <a:t>A website that aims to capture the internet renaissance (early 2000’s and 1990’s) by recreating myspace, allowing users to inject their own html and </a:t>
                      </a:r>
                      <a:r>
                        <a:rPr lang="en-AU" sz="1100" dirty="0" err="1">
                          <a:effectLst/>
                        </a:rPr>
                        <a:t>css</a:t>
                      </a:r>
                      <a:r>
                        <a:rPr lang="en-AU" sz="1100" dirty="0">
                          <a:effectLst/>
                        </a:rPr>
                        <a:t> on their page to design their own webpage.  </a:t>
                      </a:r>
                      <a:endParaRPr lang="en-AU"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25797" marR="25797" marT="0" marB="0"/>
                </a:tc>
                <a:extLst>
                  <a:ext uri="{0D108BD9-81ED-4DB2-BD59-A6C34878D82A}">
                    <a16:rowId xmlns:a16="http://schemas.microsoft.com/office/drawing/2014/main" val="2600177323"/>
                  </a:ext>
                </a:extLst>
              </a:tr>
              <a:tr h="104425">
                <a:tc>
                  <a:txBody>
                    <a:bodyPr/>
                    <a:lstStyle/>
                    <a:p>
                      <a:pPr marL="457200"/>
                      <a:r>
                        <a:rPr lang="en-AU" sz="1100">
                          <a:effectLst/>
                        </a:rPr>
                        <a:t> </a:t>
                      </a:r>
                      <a:endParaRPr lang="en-AU" sz="1100">
                        <a:effectLst/>
                        <a:latin typeface="Times New Roman" panose="02020603050405020304" pitchFamily="18" charset="0"/>
                        <a:ea typeface="Times New Roman" panose="02020603050405020304" pitchFamily="18" charset="0"/>
                        <a:cs typeface="Arial" panose="020B0604020202020204" pitchFamily="34" charset="0"/>
                      </a:endParaRPr>
                    </a:p>
                  </a:txBody>
                  <a:tcPr marL="25797" marR="25797" marT="0" marB="0"/>
                </a:tc>
                <a:tc>
                  <a:txBody>
                    <a:bodyPr/>
                    <a:lstStyle/>
                    <a:p>
                      <a:pPr marL="457200"/>
                      <a:r>
                        <a:rPr lang="en-AU" sz="1100">
                          <a:effectLst/>
                        </a:rPr>
                        <a:t> </a:t>
                      </a:r>
                      <a:endParaRPr lang="en-AU" sz="1100">
                        <a:effectLst/>
                        <a:latin typeface="Times New Roman" panose="02020603050405020304" pitchFamily="18" charset="0"/>
                        <a:ea typeface="Times New Roman" panose="02020603050405020304" pitchFamily="18" charset="0"/>
                        <a:cs typeface="Arial" panose="020B0604020202020204" pitchFamily="34" charset="0"/>
                      </a:endParaRPr>
                    </a:p>
                  </a:txBody>
                  <a:tcPr marL="25797" marR="25797" marT="0" marB="0"/>
                </a:tc>
                <a:tc>
                  <a:txBody>
                    <a:bodyPr/>
                    <a:lstStyle/>
                    <a:p>
                      <a:pPr marL="457200"/>
                      <a:r>
                        <a:rPr lang="en-AU" sz="1100" dirty="0">
                          <a:effectLst/>
                        </a:rPr>
                        <a:t> </a:t>
                      </a:r>
                      <a:endParaRPr lang="en-AU"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25797" marR="25797" marT="0" marB="0"/>
                </a:tc>
                <a:extLst>
                  <a:ext uri="{0D108BD9-81ED-4DB2-BD59-A6C34878D82A}">
                    <a16:rowId xmlns:a16="http://schemas.microsoft.com/office/drawing/2014/main" val="687246463"/>
                  </a:ext>
                </a:extLst>
              </a:tr>
              <a:tr h="377092">
                <a:tc>
                  <a:txBody>
                    <a:bodyPr/>
                    <a:lstStyle/>
                    <a:p>
                      <a:pPr marL="457200"/>
                      <a:r>
                        <a:rPr lang="en-AU" sz="1100">
                          <a:effectLst/>
                        </a:rPr>
                        <a:t>3</a:t>
                      </a:r>
                      <a:endParaRPr lang="en-AU" sz="1100">
                        <a:effectLst/>
                        <a:latin typeface="Times New Roman" panose="02020603050405020304" pitchFamily="18" charset="0"/>
                        <a:ea typeface="Times New Roman" panose="02020603050405020304" pitchFamily="18" charset="0"/>
                        <a:cs typeface="Arial" panose="020B0604020202020204" pitchFamily="34" charset="0"/>
                      </a:endParaRPr>
                    </a:p>
                  </a:txBody>
                  <a:tcPr marL="25797" marR="25797" marT="0" marB="0"/>
                </a:tc>
                <a:tc>
                  <a:txBody>
                    <a:bodyPr/>
                    <a:lstStyle/>
                    <a:p>
                      <a:pPr marL="457200"/>
                      <a:r>
                        <a:rPr lang="en-AU" sz="1100" u="sng">
                          <a:effectLst/>
                          <a:hlinkClick r:id="rId4"/>
                        </a:rPr>
                        <a:t>https://boo.world/</a:t>
                      </a:r>
                      <a:r>
                        <a:rPr lang="en-AU" sz="1100">
                          <a:effectLst/>
                        </a:rPr>
                        <a:t> </a:t>
                      </a:r>
                      <a:endParaRPr lang="en-AU" sz="1100">
                        <a:effectLst/>
                        <a:latin typeface="Times New Roman" panose="02020603050405020304" pitchFamily="18" charset="0"/>
                        <a:ea typeface="Times New Roman" panose="02020603050405020304" pitchFamily="18" charset="0"/>
                        <a:cs typeface="Arial" panose="020B0604020202020204" pitchFamily="34" charset="0"/>
                      </a:endParaRPr>
                    </a:p>
                  </a:txBody>
                  <a:tcPr marL="25797" marR="25797" marT="0" marB="0"/>
                </a:tc>
                <a:tc>
                  <a:txBody>
                    <a:bodyPr/>
                    <a:lstStyle/>
                    <a:p>
                      <a:pPr marL="457200"/>
                      <a:r>
                        <a:rPr lang="en-AU" sz="1100">
                          <a:effectLst/>
                        </a:rPr>
                        <a:t>A website that specialises as a dating site – acting as a friend site as a secondary function. Mainly targets gamers as its ideal audience (shown from advertising) </a:t>
                      </a:r>
                      <a:endParaRPr lang="en-AU" sz="1100">
                        <a:effectLst/>
                        <a:latin typeface="Times New Roman" panose="02020603050405020304" pitchFamily="18" charset="0"/>
                        <a:ea typeface="Times New Roman" panose="02020603050405020304" pitchFamily="18" charset="0"/>
                        <a:cs typeface="Arial" panose="020B0604020202020204" pitchFamily="34" charset="0"/>
                      </a:endParaRPr>
                    </a:p>
                  </a:txBody>
                  <a:tcPr marL="25797" marR="25797" marT="0" marB="0"/>
                </a:tc>
                <a:extLst>
                  <a:ext uri="{0D108BD9-81ED-4DB2-BD59-A6C34878D82A}">
                    <a16:rowId xmlns:a16="http://schemas.microsoft.com/office/drawing/2014/main" val="1235544593"/>
                  </a:ext>
                </a:extLst>
              </a:tr>
              <a:tr h="3299551">
                <a:tc gridSpan="3">
                  <a:txBody>
                    <a:bodyPr/>
                    <a:lstStyle/>
                    <a:p>
                      <a:pPr marL="457200"/>
                      <a:r>
                        <a:rPr lang="en-AU" sz="1100" dirty="0">
                          <a:effectLst/>
                        </a:rPr>
                        <a:t>Recommendations and review for proposed Website based on competitor Website analysis:</a:t>
                      </a:r>
                    </a:p>
                    <a:p>
                      <a:pPr marL="342900" lvl="0" indent="-342900">
                        <a:buFont typeface="Times New Roman" panose="02020603050405020304" pitchFamily="18" charset="0"/>
                        <a:buChar char="-"/>
                      </a:pPr>
                      <a:r>
                        <a:rPr lang="en-AU" sz="1100" dirty="0">
                          <a:effectLst/>
                        </a:rPr>
                        <a:t>Palette: create a personalised and unique palette that can be toggled and refined by the user; special feature must be coffee themed, adding to the charm of the site</a:t>
                      </a:r>
                    </a:p>
                    <a:p>
                      <a:pPr marL="342900" lvl="0" indent="-342900">
                        <a:buFont typeface="Times New Roman" panose="02020603050405020304" pitchFamily="18" charset="0"/>
                        <a:buChar char="-"/>
                      </a:pPr>
                      <a:r>
                        <a:rPr lang="en-AU" sz="1100" dirty="0">
                          <a:effectLst/>
                        </a:rPr>
                        <a:t>Lobbies: able to be created and optimised by the user; generate a community through the use of self-moderation.</a:t>
                      </a:r>
                    </a:p>
                    <a:p>
                      <a:pPr marL="342900" lvl="0" indent="-342900">
                        <a:buFont typeface="Times New Roman" panose="02020603050405020304" pitchFamily="18" charset="0"/>
                        <a:buChar char="-"/>
                      </a:pPr>
                      <a:r>
                        <a:rPr lang="en-AU" sz="1100" dirty="0">
                          <a:effectLst/>
                        </a:rPr>
                        <a:t>Avoid dating cliches: avoid pushing “matches” for users, and instead use compatibility to put users together in groups, rather than 1 on 1 matching. Make site as safe as possible due to the use of localisation of users; safety is extremely important to prevent data breaches or threats.</a:t>
                      </a:r>
                    </a:p>
                    <a:p>
                      <a:pPr marL="342900" lvl="0" indent="-342900">
                        <a:buFont typeface="Times New Roman" panose="02020603050405020304" pitchFamily="18" charset="0"/>
                        <a:buChar char="-"/>
                      </a:pPr>
                      <a:r>
                        <a:rPr lang="en-AU" sz="1100" dirty="0">
                          <a:effectLst/>
                        </a:rPr>
                        <a:t>Design elements: learning from the mistakes of </a:t>
                      </a:r>
                      <a:r>
                        <a:rPr lang="en-AU" sz="1100" dirty="0" err="1">
                          <a:effectLst/>
                        </a:rPr>
                        <a:t>SpaceHey</a:t>
                      </a:r>
                      <a:r>
                        <a:rPr lang="en-AU" sz="1100" dirty="0">
                          <a:effectLst/>
                        </a:rPr>
                        <a:t> and taking inspiration from </a:t>
                      </a:r>
                      <a:r>
                        <a:rPr lang="en-AU" sz="1100" dirty="0" err="1">
                          <a:effectLst/>
                        </a:rPr>
                        <a:t>tumblr</a:t>
                      </a:r>
                      <a:r>
                        <a:rPr lang="en-AU" sz="1100" dirty="0">
                          <a:effectLst/>
                        </a:rPr>
                        <a:t> and Boo, despite the functionality of boo not fitting our intended target audience.</a:t>
                      </a:r>
                    </a:p>
                    <a:p>
                      <a:pPr marL="342900" lvl="0" indent="-342900">
                        <a:buFont typeface="Times New Roman" panose="02020603050405020304" pitchFamily="18" charset="0"/>
                        <a:buChar char="-"/>
                      </a:pPr>
                      <a:r>
                        <a:rPr lang="en-AU" sz="1100" dirty="0">
                          <a:effectLst/>
                        </a:rPr>
                        <a:t>the community contributions range widely across the three applications analysed. </a:t>
                      </a:r>
                      <a:r>
                        <a:rPr lang="en-AU" sz="1100" dirty="0" err="1">
                          <a:effectLst/>
                        </a:rPr>
                        <a:t>SpaceHey</a:t>
                      </a:r>
                      <a:r>
                        <a:rPr lang="en-AU" sz="1100" dirty="0">
                          <a:effectLst/>
                        </a:rPr>
                        <a:t> does it with most creative liberties allowed, Tumblr has tight restrictions but still allows for community creation and contribution, whilst boo only has the ability to post. A happy medium between </a:t>
                      </a:r>
                      <a:r>
                        <a:rPr lang="en-AU" sz="1100" dirty="0" err="1">
                          <a:effectLst/>
                        </a:rPr>
                        <a:t>spacehey</a:t>
                      </a:r>
                      <a:r>
                        <a:rPr lang="en-AU" sz="1100" dirty="0">
                          <a:effectLst/>
                        </a:rPr>
                        <a:t> and </a:t>
                      </a:r>
                      <a:r>
                        <a:rPr lang="en-AU" sz="1100" dirty="0" err="1">
                          <a:effectLst/>
                        </a:rPr>
                        <a:t>tumblr</a:t>
                      </a:r>
                      <a:r>
                        <a:rPr lang="en-AU" sz="1100" dirty="0">
                          <a:effectLst/>
                        </a:rPr>
                        <a:t> should be integrated into </a:t>
                      </a:r>
                      <a:r>
                        <a:rPr lang="en-AU" sz="1100" dirty="0" err="1">
                          <a:effectLst/>
                        </a:rPr>
                        <a:t>chattea</a:t>
                      </a:r>
                      <a:r>
                        <a:rPr lang="en-AU" sz="1100" dirty="0">
                          <a:effectLst/>
                        </a:rPr>
                        <a:t>.</a:t>
                      </a:r>
                    </a:p>
                    <a:p>
                      <a:pPr marL="342900" lvl="0" indent="-342900">
                        <a:buFont typeface="Times New Roman" panose="02020603050405020304" pitchFamily="18" charset="0"/>
                        <a:buChar char="-"/>
                      </a:pPr>
                      <a:r>
                        <a:rPr lang="en-AU" sz="1100" dirty="0">
                          <a:effectLst/>
                        </a:rPr>
                        <a:t>Personality testing: Boo has shown a lot of traction regarding its use of quizzes to further personalise a users custom profile in order to better match them with other users. This could be integrated by assigning different types of coffee according to personality quiz results; giving more to the coffee theme and branding whilst giving unique information for each user to have to better identify themselves in a lobby. This will be shown in the stats section for each lobby, giving some icebreakers for users.</a:t>
                      </a:r>
                    </a:p>
                    <a:p>
                      <a:pPr marL="342900" lvl="0" indent="-342900">
                        <a:buFont typeface="Times New Roman" panose="02020603050405020304" pitchFamily="18" charset="0"/>
                        <a:buChar char="-"/>
                      </a:pPr>
                      <a:r>
                        <a:rPr lang="en-AU" sz="1100" dirty="0">
                          <a:effectLst/>
                        </a:rPr>
                        <a:t>All 3 websites have a lot of gamified elements that can be used as inspiration to make </a:t>
                      </a:r>
                      <a:r>
                        <a:rPr lang="en-AU" sz="1100" dirty="0" err="1">
                          <a:effectLst/>
                        </a:rPr>
                        <a:t>chattea</a:t>
                      </a:r>
                      <a:r>
                        <a:rPr lang="en-AU" sz="1100" dirty="0">
                          <a:effectLst/>
                        </a:rPr>
                        <a:t> more fun to use, like a points system and granting special titles to users.</a:t>
                      </a:r>
                    </a:p>
                    <a:p>
                      <a:pPr marL="342900" lvl="0" indent="-342900">
                        <a:buFont typeface="Times New Roman" panose="02020603050405020304" pitchFamily="18" charset="0"/>
                        <a:buChar char="-"/>
                      </a:pPr>
                      <a:r>
                        <a:rPr lang="en-AU" sz="1100" dirty="0">
                          <a:effectLst/>
                        </a:rPr>
                        <a:t>Boo targets a similar 18-35 tech-savvy crowd but leans into romance, unlike </a:t>
                      </a:r>
                      <a:r>
                        <a:rPr lang="en-AU" sz="1100" dirty="0" err="1">
                          <a:effectLst/>
                        </a:rPr>
                        <a:t>Chattea’s</a:t>
                      </a:r>
                      <a:r>
                        <a:rPr lang="en-AU" sz="1100" dirty="0">
                          <a:effectLst/>
                        </a:rPr>
                        <a:t> coffee-shop-inspired, gender-neutral social vibe. Chattea could borrow Boo’s clean UX but adapt local coffee store tactics (e.g., warm aesthetics, community boards) to stand out.</a:t>
                      </a:r>
                    </a:p>
                    <a:p>
                      <a:pPr marL="342900" lvl="0" indent="-342900">
                        <a:buFont typeface="Times New Roman" panose="02020603050405020304" pitchFamily="18" charset="0"/>
                        <a:buChar char="-"/>
                      </a:pPr>
                      <a:r>
                        <a:rPr lang="en-AU" sz="1100" dirty="0">
                          <a:effectLst/>
                        </a:rPr>
                        <a:t> </a:t>
                      </a:r>
                    </a:p>
                    <a:p>
                      <a:pPr marL="457200"/>
                      <a:r>
                        <a:rPr lang="en-AU" sz="1100" dirty="0">
                          <a:effectLst/>
                        </a:rPr>
                        <a:t> </a:t>
                      </a:r>
                    </a:p>
                    <a:p>
                      <a:pPr marL="457200"/>
                      <a:r>
                        <a:rPr lang="en-AU" sz="1100" dirty="0">
                          <a:effectLst/>
                        </a:rPr>
                        <a:t> </a:t>
                      </a:r>
                      <a:endParaRPr lang="en-AU" sz="1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25797" marR="25797" marT="0" marB="0"/>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3424750640"/>
                  </a:ext>
                </a:extLst>
              </a:tr>
            </a:tbl>
          </a:graphicData>
        </a:graphic>
      </p:graphicFrame>
      <p:sp>
        <p:nvSpPr>
          <p:cNvPr id="3" name="Rectangle 1">
            <a:extLst>
              <a:ext uri="{FF2B5EF4-FFF2-40B4-BE49-F238E27FC236}">
                <a16:creationId xmlns:a16="http://schemas.microsoft.com/office/drawing/2014/main" id="{C5437C31-32C9-24AF-5A0F-028DD2B8B713}"/>
              </a:ext>
            </a:extLst>
          </p:cNvPr>
          <p:cNvSpPr>
            <a:spLocks noChangeArrowheads="1"/>
          </p:cNvSpPr>
          <p:nvPr/>
        </p:nvSpPr>
        <p:spPr bwMode="auto">
          <a:xfrm>
            <a:off x="4160483" y="107827"/>
            <a:ext cx="4602931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16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SUMMARY - COMPETITIVE REVIEW of THREE APPLICATIONS</a:t>
            </a:r>
            <a:endParaRPr kumimoji="0" lang="en-AU"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05123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41614-BC4E-0DA3-2971-8E36A322FC3B}"/>
              </a:ext>
            </a:extLst>
          </p:cNvPr>
          <p:cNvSpPr>
            <a:spLocks noGrp="1"/>
          </p:cNvSpPr>
          <p:nvPr>
            <p:ph type="title"/>
          </p:nvPr>
        </p:nvSpPr>
        <p:spPr/>
        <p:txBody>
          <a:bodyPr/>
          <a:lstStyle/>
          <a:p>
            <a:r>
              <a:rPr lang="en-AU" dirty="0"/>
              <a:t>Colour schemes and inspiration</a:t>
            </a:r>
          </a:p>
        </p:txBody>
      </p:sp>
      <p:sp>
        <p:nvSpPr>
          <p:cNvPr id="3" name="Content Placeholder 2">
            <a:extLst>
              <a:ext uri="{FF2B5EF4-FFF2-40B4-BE49-F238E27FC236}">
                <a16:creationId xmlns:a16="http://schemas.microsoft.com/office/drawing/2014/main" id="{9C672446-56AA-F328-0A45-EAE264412B9D}"/>
              </a:ext>
            </a:extLst>
          </p:cNvPr>
          <p:cNvSpPr>
            <a:spLocks noGrp="1"/>
          </p:cNvSpPr>
          <p:nvPr>
            <p:ph sz="half" idx="1"/>
          </p:nvPr>
        </p:nvSpPr>
        <p:spPr/>
        <p:txBody>
          <a:bodyPr/>
          <a:lstStyle/>
          <a:p>
            <a:endParaRPr lang="en-AU" dirty="0"/>
          </a:p>
        </p:txBody>
      </p:sp>
      <p:sp>
        <p:nvSpPr>
          <p:cNvPr id="4" name="Content Placeholder 3">
            <a:extLst>
              <a:ext uri="{FF2B5EF4-FFF2-40B4-BE49-F238E27FC236}">
                <a16:creationId xmlns:a16="http://schemas.microsoft.com/office/drawing/2014/main" id="{A9363038-414B-A733-31E0-2A500946304C}"/>
              </a:ext>
            </a:extLst>
          </p:cNvPr>
          <p:cNvSpPr>
            <a:spLocks noGrp="1"/>
          </p:cNvSpPr>
          <p:nvPr>
            <p:ph sz="half" idx="2"/>
          </p:nvPr>
        </p:nvSpPr>
        <p:spPr/>
        <p:txBody>
          <a:bodyPr/>
          <a:lstStyle/>
          <a:p>
            <a:endParaRPr lang="en-AU"/>
          </a:p>
        </p:txBody>
      </p:sp>
      <p:pic>
        <p:nvPicPr>
          <p:cNvPr id="5" name="Picture 4">
            <a:extLst>
              <a:ext uri="{FF2B5EF4-FFF2-40B4-BE49-F238E27FC236}">
                <a16:creationId xmlns:a16="http://schemas.microsoft.com/office/drawing/2014/main" id="{8555430D-8F08-A8F0-AE2B-08FAC076FB44}"/>
              </a:ext>
            </a:extLst>
          </p:cNvPr>
          <p:cNvPicPr>
            <a:picLocks noChangeAspect="1"/>
          </p:cNvPicPr>
          <p:nvPr/>
        </p:nvPicPr>
        <p:blipFill>
          <a:blip r:embed="rId2"/>
          <a:stretch>
            <a:fillRect/>
          </a:stretch>
        </p:blipFill>
        <p:spPr>
          <a:xfrm>
            <a:off x="987442" y="1710979"/>
            <a:ext cx="3913599" cy="1986814"/>
          </a:xfrm>
          <a:prstGeom prst="rect">
            <a:avLst/>
          </a:prstGeom>
        </p:spPr>
      </p:pic>
      <p:pic>
        <p:nvPicPr>
          <p:cNvPr id="6" name="Picture 5">
            <a:extLst>
              <a:ext uri="{FF2B5EF4-FFF2-40B4-BE49-F238E27FC236}">
                <a16:creationId xmlns:a16="http://schemas.microsoft.com/office/drawing/2014/main" id="{D2C6FA75-0AB7-C241-B3AD-812AF4037848}"/>
              </a:ext>
            </a:extLst>
          </p:cNvPr>
          <p:cNvPicPr>
            <a:picLocks noChangeAspect="1"/>
          </p:cNvPicPr>
          <p:nvPr/>
        </p:nvPicPr>
        <p:blipFill>
          <a:blip r:embed="rId3"/>
          <a:stretch>
            <a:fillRect/>
          </a:stretch>
        </p:blipFill>
        <p:spPr>
          <a:xfrm>
            <a:off x="987442" y="3805765"/>
            <a:ext cx="3913599" cy="2049900"/>
          </a:xfrm>
          <a:prstGeom prst="rect">
            <a:avLst/>
          </a:prstGeom>
        </p:spPr>
      </p:pic>
      <p:pic>
        <p:nvPicPr>
          <p:cNvPr id="7" name="Picture 6">
            <a:extLst>
              <a:ext uri="{FF2B5EF4-FFF2-40B4-BE49-F238E27FC236}">
                <a16:creationId xmlns:a16="http://schemas.microsoft.com/office/drawing/2014/main" id="{FD966083-40EE-BFF1-3C63-92E17A2C9021}"/>
              </a:ext>
            </a:extLst>
          </p:cNvPr>
          <p:cNvPicPr>
            <a:picLocks noChangeAspect="1"/>
          </p:cNvPicPr>
          <p:nvPr/>
        </p:nvPicPr>
        <p:blipFill>
          <a:blip r:embed="rId4"/>
          <a:stretch>
            <a:fillRect/>
          </a:stretch>
        </p:blipFill>
        <p:spPr>
          <a:xfrm>
            <a:off x="6780288" y="1679373"/>
            <a:ext cx="3913599" cy="2047113"/>
          </a:xfrm>
          <a:prstGeom prst="rect">
            <a:avLst/>
          </a:prstGeom>
        </p:spPr>
      </p:pic>
      <p:pic>
        <p:nvPicPr>
          <p:cNvPr id="8" name="Picture 7">
            <a:extLst>
              <a:ext uri="{FF2B5EF4-FFF2-40B4-BE49-F238E27FC236}">
                <a16:creationId xmlns:a16="http://schemas.microsoft.com/office/drawing/2014/main" id="{0E59B88B-3823-E834-528D-B7B7E9B44B8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780288" y="3697793"/>
            <a:ext cx="4137440" cy="3103499"/>
          </a:xfrm>
          <a:prstGeom prst="rect">
            <a:avLst/>
          </a:prstGeom>
          <a:noFill/>
          <a:ln>
            <a:noFill/>
          </a:ln>
        </p:spPr>
      </p:pic>
    </p:spTree>
    <p:extLst>
      <p:ext uri="{BB962C8B-B14F-4D97-AF65-F5344CB8AC3E}">
        <p14:creationId xmlns:p14="http://schemas.microsoft.com/office/powerpoint/2010/main" val="1211998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88543-E4C2-63F5-2E7C-822C3E8F806A}"/>
              </a:ext>
            </a:extLst>
          </p:cNvPr>
          <p:cNvSpPr>
            <a:spLocks noGrp="1"/>
          </p:cNvSpPr>
          <p:nvPr>
            <p:ph type="title"/>
          </p:nvPr>
        </p:nvSpPr>
        <p:spPr>
          <a:xfrm>
            <a:off x="913795" y="609600"/>
            <a:ext cx="3706889" cy="1821918"/>
          </a:xfrm>
        </p:spPr>
        <p:txBody>
          <a:bodyPr anchor="b">
            <a:normAutofit/>
          </a:bodyPr>
          <a:lstStyle/>
          <a:p>
            <a:r>
              <a:rPr lang="en-AU" dirty="0"/>
              <a:t>About me</a:t>
            </a:r>
          </a:p>
        </p:txBody>
      </p:sp>
      <p:pic>
        <p:nvPicPr>
          <p:cNvPr id="6148" name="Picture 4">
            <a:extLst>
              <a:ext uri="{FF2B5EF4-FFF2-40B4-BE49-F238E27FC236}">
                <a16:creationId xmlns:a16="http://schemas.microsoft.com/office/drawing/2014/main" id="{655A2DAA-2EFB-2B11-9DFA-660DB9EA04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4489" b="16686"/>
          <a:stretch/>
        </p:blipFill>
        <p:spPr bwMode="auto">
          <a:xfrm>
            <a:off x="5878519" y="450560"/>
            <a:ext cx="4338705" cy="595688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6153" name="Text Placeholder 3">
            <a:extLst>
              <a:ext uri="{FF2B5EF4-FFF2-40B4-BE49-F238E27FC236}">
                <a16:creationId xmlns:a16="http://schemas.microsoft.com/office/drawing/2014/main" id="{AB87C014-7BD2-9B06-DDFF-B39F567CDA54}"/>
              </a:ext>
            </a:extLst>
          </p:cNvPr>
          <p:cNvSpPr>
            <a:spLocks noGrp="1"/>
          </p:cNvSpPr>
          <p:nvPr>
            <p:ph type="body" sz="half" idx="2"/>
          </p:nvPr>
        </p:nvSpPr>
        <p:spPr>
          <a:xfrm>
            <a:off x="913795" y="2673351"/>
            <a:ext cx="3706889" cy="3016250"/>
          </a:xfrm>
        </p:spPr>
        <p:txBody>
          <a:bodyPr/>
          <a:lstStyle/>
          <a:p>
            <a:pPr marL="285750" indent="-285750">
              <a:buFontTx/>
              <a:buChar char="-"/>
            </a:pPr>
            <a:r>
              <a:rPr lang="en-US" dirty="0"/>
              <a:t>22 years old</a:t>
            </a:r>
          </a:p>
          <a:p>
            <a:pPr marL="285750" indent="-285750">
              <a:buFontTx/>
              <a:buChar char="-"/>
            </a:pPr>
            <a:r>
              <a:rPr lang="en-US" dirty="0"/>
              <a:t>Aspiring game developer and 3d modeler</a:t>
            </a:r>
          </a:p>
          <a:p>
            <a:pPr marL="285750" indent="-285750">
              <a:buFontTx/>
              <a:buChar char="-"/>
            </a:pPr>
            <a:r>
              <a:rPr lang="en-US" dirty="0"/>
              <a:t>From the gold coast</a:t>
            </a:r>
          </a:p>
          <a:p>
            <a:pPr marL="285750" indent="-285750">
              <a:buFontTx/>
              <a:buChar char="-"/>
            </a:pPr>
            <a:r>
              <a:rPr lang="en-US" dirty="0"/>
              <a:t>Builds character ai models in my free time/ digital artist/ chronic gamer and procrastinator</a:t>
            </a:r>
          </a:p>
          <a:p>
            <a:pPr marL="285750" indent="-285750">
              <a:buFontTx/>
              <a:buChar char="-"/>
            </a:pPr>
            <a:endParaRPr lang="en-US" dirty="0"/>
          </a:p>
          <a:p>
            <a:pPr marL="285750" indent="-285750">
              <a:buFontTx/>
              <a:buChar char="-"/>
            </a:pPr>
            <a:endParaRPr lang="en-US" dirty="0"/>
          </a:p>
          <a:p>
            <a:pPr marL="285750" indent="-285750">
              <a:buFontTx/>
              <a:buChar char="-"/>
            </a:pPr>
            <a:endParaRPr lang="en-US" dirty="0"/>
          </a:p>
        </p:txBody>
      </p:sp>
    </p:spTree>
    <p:extLst>
      <p:ext uri="{BB962C8B-B14F-4D97-AF65-F5344CB8AC3E}">
        <p14:creationId xmlns:p14="http://schemas.microsoft.com/office/powerpoint/2010/main" val="17602271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B128706-3105-2252-ECAF-81C641755915}"/>
              </a:ext>
            </a:extLst>
          </p:cNvPr>
          <p:cNvSpPr>
            <a:spLocks noGrp="1"/>
          </p:cNvSpPr>
          <p:nvPr>
            <p:ph type="title"/>
          </p:nvPr>
        </p:nvSpPr>
        <p:spPr>
          <a:xfrm>
            <a:off x="913795" y="609600"/>
            <a:ext cx="10353762" cy="1261872"/>
          </a:xfrm>
        </p:spPr>
        <p:txBody>
          <a:bodyPr/>
          <a:lstStyle/>
          <a:p>
            <a:r>
              <a:rPr lang="en-US" dirty="0"/>
              <a:t>wireframes</a:t>
            </a:r>
          </a:p>
        </p:txBody>
      </p:sp>
      <p:pic>
        <p:nvPicPr>
          <p:cNvPr id="7" name="Picture 6">
            <a:extLst>
              <a:ext uri="{FF2B5EF4-FFF2-40B4-BE49-F238E27FC236}">
                <a16:creationId xmlns:a16="http://schemas.microsoft.com/office/drawing/2014/main" id="{433686D2-1E2D-8AC1-C74F-346B906BB999}"/>
              </a:ext>
            </a:extLst>
          </p:cNvPr>
          <p:cNvPicPr>
            <a:picLocks noChangeAspect="1"/>
          </p:cNvPicPr>
          <p:nvPr/>
        </p:nvPicPr>
        <p:blipFill>
          <a:blip r:embed="rId2" cstate="print">
            <a:extLst>
              <a:ext uri="{28A0092B-C50C-407E-A947-70E740481C1C}">
                <a14:useLocalDpi xmlns:a14="http://schemas.microsoft.com/office/drawing/2010/main" val="0"/>
              </a:ext>
            </a:extLst>
          </a:blip>
          <a:srcRect l="5147"/>
          <a:stretch/>
        </p:blipFill>
        <p:spPr bwMode="auto">
          <a:xfrm>
            <a:off x="284067" y="1973962"/>
            <a:ext cx="4856841" cy="3622671"/>
          </a:xfrm>
          <a:prstGeom prst="rect">
            <a:avLst/>
          </a:prstGeom>
          <a:noFill/>
          <a:ln>
            <a:noFill/>
          </a:ln>
        </p:spPr>
      </p:pic>
      <p:pic>
        <p:nvPicPr>
          <p:cNvPr id="4" name="Content Placeholder 3">
            <a:extLst>
              <a:ext uri="{FF2B5EF4-FFF2-40B4-BE49-F238E27FC236}">
                <a16:creationId xmlns:a16="http://schemas.microsoft.com/office/drawing/2014/main" id="{1B40A943-0960-1CFB-A15A-39D903F688A8}"/>
              </a:ext>
            </a:extLst>
          </p:cNvPr>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t="11204" r="-1" b="-1"/>
          <a:stretch/>
        </p:blipFill>
        <p:spPr bwMode="auto">
          <a:xfrm>
            <a:off x="5514301" y="1546531"/>
            <a:ext cx="5763904" cy="429924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020499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3E91E49E-1333-D7DC-6A5D-9A6509050084}"/>
              </a:ext>
            </a:extLst>
          </p:cNvPr>
          <p:cNvSpPr>
            <a:spLocks noGrp="1"/>
          </p:cNvSpPr>
          <p:nvPr>
            <p:ph type="title"/>
          </p:nvPr>
        </p:nvSpPr>
        <p:spPr>
          <a:xfrm>
            <a:off x="913795" y="609600"/>
            <a:ext cx="10353762" cy="1261872"/>
          </a:xfrm>
        </p:spPr>
        <p:txBody>
          <a:bodyPr/>
          <a:lstStyle/>
          <a:p>
            <a:endParaRPr lang="en-US"/>
          </a:p>
        </p:txBody>
      </p:sp>
      <p:pic>
        <p:nvPicPr>
          <p:cNvPr id="7" name="Content Placeholder 6">
            <a:extLst>
              <a:ext uri="{FF2B5EF4-FFF2-40B4-BE49-F238E27FC236}">
                <a16:creationId xmlns:a16="http://schemas.microsoft.com/office/drawing/2014/main" id="{47E8D68B-E4B3-A6FB-E7E5-6ECD3CCED12C}"/>
              </a:ext>
            </a:extLst>
          </p:cNvPr>
          <p:cNvPicPr>
            <a:picLocks noGrp="1" noChangeAspect="1"/>
          </p:cNvPicPr>
          <p:nvPr>
            <p:ph sz="half" idx="1"/>
          </p:nvPr>
        </p:nvPicPr>
        <p:blipFill>
          <a:blip r:embed="rId2"/>
          <a:srcRect l="15948" r="1933" b="-3"/>
          <a:stretch/>
        </p:blipFill>
        <p:spPr>
          <a:xfrm>
            <a:off x="913795" y="2076450"/>
            <a:ext cx="4856841" cy="3622671"/>
          </a:xfrm>
          <a:prstGeom prst="rect">
            <a:avLst/>
          </a:prstGeom>
          <a:noFill/>
        </p:spPr>
      </p:pic>
      <p:pic>
        <p:nvPicPr>
          <p:cNvPr id="8" name="Picture 7">
            <a:extLst>
              <a:ext uri="{FF2B5EF4-FFF2-40B4-BE49-F238E27FC236}">
                <a16:creationId xmlns:a16="http://schemas.microsoft.com/office/drawing/2014/main" id="{C180C9AB-F76B-1BE1-16BC-F60ACB226D40}"/>
              </a:ext>
            </a:extLst>
          </p:cNvPr>
          <p:cNvPicPr>
            <a:picLocks noChangeAspect="1"/>
          </p:cNvPicPr>
          <p:nvPr/>
        </p:nvPicPr>
        <p:blipFill>
          <a:blip r:embed="rId3"/>
          <a:srcRect t="16489" b="10041"/>
          <a:stretch/>
        </p:blipFill>
        <p:spPr>
          <a:xfrm>
            <a:off x="6410716" y="2076451"/>
            <a:ext cx="4856841" cy="3622672"/>
          </a:xfrm>
          <a:prstGeom prst="rect">
            <a:avLst/>
          </a:prstGeom>
          <a:noFill/>
        </p:spPr>
      </p:pic>
    </p:spTree>
    <p:extLst>
      <p:ext uri="{BB962C8B-B14F-4D97-AF65-F5344CB8AC3E}">
        <p14:creationId xmlns:p14="http://schemas.microsoft.com/office/powerpoint/2010/main" val="11083704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B496A-BEF2-3763-0578-4A901926A9A5}"/>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2494AE66-CC29-9756-06FB-DFE2422C714E}"/>
              </a:ext>
            </a:extLst>
          </p:cNvPr>
          <p:cNvSpPr>
            <a:spLocks noGrp="1"/>
          </p:cNvSpPr>
          <p:nvPr>
            <p:ph sz="half" idx="1"/>
          </p:nvPr>
        </p:nvSpPr>
        <p:spPr/>
        <p:txBody>
          <a:bodyPr/>
          <a:lstStyle/>
          <a:p>
            <a:endParaRPr lang="en-AU"/>
          </a:p>
        </p:txBody>
      </p:sp>
      <p:sp>
        <p:nvSpPr>
          <p:cNvPr id="4" name="Content Placeholder 3">
            <a:extLst>
              <a:ext uri="{FF2B5EF4-FFF2-40B4-BE49-F238E27FC236}">
                <a16:creationId xmlns:a16="http://schemas.microsoft.com/office/drawing/2014/main" id="{AD889C24-1CBD-EF78-7E85-65BFAB661157}"/>
              </a:ext>
            </a:extLst>
          </p:cNvPr>
          <p:cNvSpPr>
            <a:spLocks noGrp="1"/>
          </p:cNvSpPr>
          <p:nvPr>
            <p:ph sz="half" idx="2"/>
          </p:nvPr>
        </p:nvSpPr>
        <p:spPr/>
        <p:txBody>
          <a:bodyPr/>
          <a:lstStyle/>
          <a:p>
            <a:endParaRPr lang="en-AU"/>
          </a:p>
        </p:txBody>
      </p:sp>
      <p:pic>
        <p:nvPicPr>
          <p:cNvPr id="5" name="Picture 4">
            <a:extLst>
              <a:ext uri="{FF2B5EF4-FFF2-40B4-BE49-F238E27FC236}">
                <a16:creationId xmlns:a16="http://schemas.microsoft.com/office/drawing/2014/main" id="{BC122696-47B7-503E-131C-7B9E3A37E32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05635" y="823935"/>
            <a:ext cx="8461816" cy="5210129"/>
          </a:xfrm>
          <a:prstGeom prst="rect">
            <a:avLst/>
          </a:prstGeom>
          <a:noFill/>
          <a:ln>
            <a:noFill/>
          </a:ln>
        </p:spPr>
      </p:pic>
    </p:spTree>
    <p:extLst>
      <p:ext uri="{BB962C8B-B14F-4D97-AF65-F5344CB8AC3E}">
        <p14:creationId xmlns:p14="http://schemas.microsoft.com/office/powerpoint/2010/main" val="3997795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CDD461-D46D-1CC1-095A-2A957E891EC6}"/>
              </a:ext>
            </a:extLst>
          </p:cNvPr>
          <p:cNvSpPr>
            <a:spLocks noGrp="1"/>
          </p:cNvSpPr>
          <p:nvPr>
            <p:ph sz="half" idx="1"/>
          </p:nvPr>
        </p:nvSpPr>
        <p:spPr/>
        <p:txBody>
          <a:bodyPr/>
          <a:lstStyle/>
          <a:p>
            <a:endParaRPr lang="en-AU"/>
          </a:p>
        </p:txBody>
      </p:sp>
      <p:sp>
        <p:nvSpPr>
          <p:cNvPr id="4" name="Content Placeholder 3">
            <a:extLst>
              <a:ext uri="{FF2B5EF4-FFF2-40B4-BE49-F238E27FC236}">
                <a16:creationId xmlns:a16="http://schemas.microsoft.com/office/drawing/2014/main" id="{E55C5EA2-24D0-5CB3-E320-25A725011BF6}"/>
              </a:ext>
            </a:extLst>
          </p:cNvPr>
          <p:cNvSpPr>
            <a:spLocks noGrp="1"/>
          </p:cNvSpPr>
          <p:nvPr>
            <p:ph sz="half" idx="2"/>
          </p:nvPr>
        </p:nvSpPr>
        <p:spPr>
          <a:xfrm>
            <a:off x="7720642" y="2091187"/>
            <a:ext cx="4471358" cy="3622672"/>
          </a:xfrm>
        </p:spPr>
        <p:txBody>
          <a:bodyPr/>
          <a:lstStyle/>
          <a:p>
            <a:pPr>
              <a:spcBef>
                <a:spcPts val="1000"/>
              </a:spcBef>
            </a:pPr>
            <a:r>
              <a:rPr lang="en-AU" sz="1800" b="1" dirty="0">
                <a:solidFill>
                  <a:srgbClr val="4F81BD"/>
                </a:solidFill>
                <a:effectLst/>
                <a:latin typeface="Cambria" panose="02040503050406030204" pitchFamily="18" charset="0"/>
                <a:ea typeface="SimSun" panose="02010600030101010101" pitchFamily="2" charset="-122"/>
                <a:cs typeface="Times New Roman" panose="02020603050405020304" pitchFamily="18" charset="0"/>
              </a:rPr>
              <a:t>Logo Design Progress</a:t>
            </a:r>
          </a:p>
          <a:p>
            <a:r>
              <a:rPr lang="en-AU" sz="1800" dirty="0">
                <a:effectLst/>
                <a:latin typeface="Times New Roman" panose="02020603050405020304" pitchFamily="18" charset="0"/>
                <a:ea typeface="Times New Roman" panose="02020603050405020304" pitchFamily="18" charset="0"/>
                <a:cs typeface="Times New Roman" panose="02020603050405020304" pitchFamily="18" charset="0"/>
              </a:rPr>
              <a:t>	Chattea intends to incorporate its main themes of being coffee centred and social. The symbols chosen to represent these themes were the coffee cup and the speech bubble. Below are the prototype designs of what the logo may look like.</a:t>
            </a:r>
            <a:endParaRPr lang="en-AU" sz="1800" dirty="0">
              <a:effectLst/>
              <a:latin typeface="Times New Roman" panose="02020603050405020304" pitchFamily="18" charset="0"/>
              <a:ea typeface="Times New Roman" panose="02020603050405020304" pitchFamily="18" charset="0"/>
            </a:endParaRPr>
          </a:p>
          <a:p>
            <a:endParaRPr lang="en-AU" dirty="0"/>
          </a:p>
        </p:txBody>
      </p:sp>
      <p:pic>
        <p:nvPicPr>
          <p:cNvPr id="5" name="Picture 4">
            <a:extLst>
              <a:ext uri="{FF2B5EF4-FFF2-40B4-BE49-F238E27FC236}">
                <a16:creationId xmlns:a16="http://schemas.microsoft.com/office/drawing/2014/main" id="{4739828D-AE7B-A42B-2A2D-B916434F5A8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804" y="612263"/>
            <a:ext cx="7214588" cy="5086858"/>
          </a:xfrm>
          <a:prstGeom prst="rect">
            <a:avLst/>
          </a:prstGeom>
          <a:noFill/>
          <a:ln>
            <a:noFill/>
          </a:ln>
        </p:spPr>
      </p:pic>
    </p:spTree>
    <p:extLst>
      <p:ext uri="{BB962C8B-B14F-4D97-AF65-F5344CB8AC3E}">
        <p14:creationId xmlns:p14="http://schemas.microsoft.com/office/powerpoint/2010/main" val="25985172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16136641-CED6-7151-D917-E4BAFEC347D6}"/>
              </a:ext>
            </a:extLst>
          </p:cNvPr>
          <p:cNvGraphicFramePr>
            <a:graphicFrameLocks noGrp="1"/>
          </p:cNvGraphicFramePr>
          <p:nvPr>
            <p:ph sz="half" idx="1"/>
            <p:extLst>
              <p:ext uri="{D42A27DB-BD31-4B8C-83A1-F6EECF244321}">
                <p14:modId xmlns:p14="http://schemas.microsoft.com/office/powerpoint/2010/main" val="2802974420"/>
              </p:ext>
            </p:extLst>
          </p:nvPr>
        </p:nvGraphicFramePr>
        <p:xfrm>
          <a:off x="2001328" y="868680"/>
          <a:ext cx="7936302" cy="5120640"/>
        </p:xfrm>
        <a:graphic>
          <a:graphicData uri="http://schemas.openxmlformats.org/drawingml/2006/table">
            <a:tbl>
              <a:tblPr firstRow="1" firstCol="1" bandRow="1">
                <a:tableStyleId>{5C22544A-7EE6-4342-B048-85BDC9FD1C3A}</a:tableStyleId>
              </a:tblPr>
              <a:tblGrid>
                <a:gridCol w="7936302">
                  <a:extLst>
                    <a:ext uri="{9D8B030D-6E8A-4147-A177-3AD203B41FA5}">
                      <a16:colId xmlns:a16="http://schemas.microsoft.com/office/drawing/2014/main" val="1117067837"/>
                    </a:ext>
                  </a:extLst>
                </a:gridCol>
              </a:tblGrid>
              <a:tr h="2185545">
                <a:tc>
                  <a:txBody>
                    <a:bodyPr/>
                    <a:lstStyle/>
                    <a:p>
                      <a:r>
                        <a:rPr lang="en-AU" sz="1600">
                          <a:effectLst/>
                        </a:rPr>
                        <a:t>Content justification/comments </a:t>
                      </a:r>
                    </a:p>
                    <a:p>
                      <a:r>
                        <a:rPr lang="en-AU" sz="1600">
                          <a:effectLst/>
                        </a:rPr>
                        <a:t> </a:t>
                      </a:r>
                    </a:p>
                    <a:p>
                      <a:r>
                        <a:rPr lang="en-AU" sz="1600">
                          <a:effectLst/>
                        </a:rPr>
                        <a:t>&gt;&gt;&gt;&gt;&gt; Chattea will rely on css and html, including javascript injections that will allow for more complex features (such as the map). Sound effects and animations will all be made in css. </a:t>
                      </a:r>
                    </a:p>
                    <a:p>
                      <a:r>
                        <a:rPr lang="en-AU" sz="1600">
                          <a:effectLst/>
                        </a:rPr>
                        <a:t> </a:t>
                      </a:r>
                    </a:p>
                    <a:p>
                      <a:r>
                        <a:rPr lang="en-AU" sz="1600">
                          <a:effectLst/>
                        </a:rPr>
                        <a:t>Sources for code that will be used: </a:t>
                      </a:r>
                      <a:r>
                        <a:rPr lang="en-AU" sz="1600" u="sng">
                          <a:effectLst/>
                          <a:hlinkClick r:id="rId2"/>
                        </a:rPr>
                        <a:t>https://www.w3schools.com/css/css3_animations.asp</a:t>
                      </a:r>
                      <a:r>
                        <a:rPr lang="en-AU" sz="1600">
                          <a:effectLst/>
                        </a:rPr>
                        <a:t> &lt;=== css animation sources</a:t>
                      </a:r>
                    </a:p>
                    <a:p>
                      <a:r>
                        <a:rPr lang="en-AU" sz="1600">
                          <a:effectLst/>
                        </a:rPr>
                        <a:t> </a:t>
                      </a:r>
                    </a:p>
                    <a:p>
                      <a:r>
                        <a:rPr lang="en-AU" sz="1600">
                          <a:effectLst/>
                        </a:rPr>
                        <a:t>                                                         </a:t>
                      </a:r>
                      <a:r>
                        <a:rPr lang="en-AU" sz="1600" u="sng">
                          <a:effectLst/>
                          <a:hlinkClick r:id="rId3"/>
                        </a:rPr>
                        <a:t>https://www.w3schools.com/htmL/html_scripts.asp</a:t>
                      </a:r>
                      <a:r>
                        <a:rPr lang="en-AU" sz="1600">
                          <a:effectLst/>
                        </a:rPr>
                        <a:t>  &lt;=== html java sources</a:t>
                      </a:r>
                    </a:p>
                    <a:p>
                      <a:r>
                        <a:rPr lang="en-AU" sz="1600">
                          <a:effectLst/>
                        </a:rPr>
                        <a:t> </a:t>
                      </a:r>
                    </a:p>
                    <a:p>
                      <a:r>
                        <a:rPr lang="en-AU" sz="1600">
                          <a:effectLst/>
                        </a:rPr>
                        <a:t> </a:t>
                      </a:r>
                    </a:p>
                    <a:p>
                      <a:r>
                        <a:rPr lang="en-AU" sz="1600">
                          <a:effectLst/>
                        </a:rPr>
                        <a:t> </a:t>
                      </a:r>
                      <a:endParaRPr lang="en-AU" sz="1600">
                        <a:effectLst/>
                        <a:latin typeface="Times New Roman" panose="02020603050405020304" pitchFamily="18" charset="0"/>
                        <a:ea typeface="Times New Roman" panose="02020603050405020304" pitchFamily="18" charset="0"/>
                        <a:cs typeface="Arial" panose="020B0604020202020204" pitchFamily="34" charset="0"/>
                      </a:endParaRPr>
                    </a:p>
                  </a:txBody>
                  <a:tcPr marL="60871" marR="60871" marT="0" marB="0"/>
                </a:tc>
                <a:extLst>
                  <a:ext uri="{0D108BD9-81ED-4DB2-BD59-A6C34878D82A}">
                    <a16:rowId xmlns:a16="http://schemas.microsoft.com/office/drawing/2014/main" val="449492281"/>
                  </a:ext>
                </a:extLst>
              </a:tr>
              <a:tr h="1298584">
                <a:tc>
                  <a:txBody>
                    <a:bodyPr/>
                    <a:lstStyle/>
                    <a:p>
                      <a:r>
                        <a:rPr lang="en-AU" sz="1600" dirty="0">
                          <a:effectLst/>
                        </a:rPr>
                        <a:t>Colour</a:t>
                      </a:r>
                    </a:p>
                    <a:p>
                      <a:r>
                        <a:rPr lang="en-AU" sz="1600" dirty="0">
                          <a:effectLst/>
                        </a:rPr>
                        <a:t> </a:t>
                      </a:r>
                    </a:p>
                    <a:p>
                      <a:r>
                        <a:rPr lang="en-AU" sz="1600" dirty="0">
                          <a:effectLst/>
                        </a:rPr>
                        <a:t>The coffee themes will be determined by a personalised quiz that asks the user what their favourite type of coffee is. If they prefer hot coffee, it will switch to the warm colour palette. If they prefer iced coffees, it will switch to the cool colour palette. These will both include a light mode and a dark mode. This personalisation should make the user experience more special for each individual.</a:t>
                      </a:r>
                    </a:p>
                    <a:p>
                      <a:pPr marL="342900" lvl="0" indent="-342900">
                        <a:buFont typeface="Symbol" panose="05050102010706020507" pitchFamily="18" charset="2"/>
                        <a:buChar char=""/>
                      </a:pPr>
                      <a:r>
                        <a:rPr lang="en-AU" sz="1600" dirty="0">
                          <a:effectLst/>
                        </a:rPr>
                        <a:t> </a:t>
                      </a:r>
                      <a:endParaRPr lang="en-AU" sz="16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0871" marR="60871" marT="0" marB="0"/>
                </a:tc>
                <a:extLst>
                  <a:ext uri="{0D108BD9-81ED-4DB2-BD59-A6C34878D82A}">
                    <a16:rowId xmlns:a16="http://schemas.microsoft.com/office/drawing/2014/main" val="126639336"/>
                  </a:ext>
                </a:extLst>
              </a:tr>
            </a:tbl>
          </a:graphicData>
        </a:graphic>
      </p:graphicFrame>
    </p:spTree>
    <p:extLst>
      <p:ext uri="{BB962C8B-B14F-4D97-AF65-F5344CB8AC3E}">
        <p14:creationId xmlns:p14="http://schemas.microsoft.com/office/powerpoint/2010/main" val="3674708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E3BA81E-40D9-86BF-B140-DBCF5200CD6E}"/>
              </a:ext>
            </a:extLst>
          </p:cNvPr>
          <p:cNvGraphicFramePr>
            <a:graphicFrameLocks noGrp="1"/>
          </p:cNvGraphicFramePr>
          <p:nvPr>
            <p:extLst>
              <p:ext uri="{D42A27DB-BD31-4B8C-83A1-F6EECF244321}">
                <p14:modId xmlns:p14="http://schemas.microsoft.com/office/powerpoint/2010/main" val="1420150258"/>
              </p:ext>
            </p:extLst>
          </p:nvPr>
        </p:nvGraphicFramePr>
        <p:xfrm>
          <a:off x="4488613" y="446650"/>
          <a:ext cx="7193140" cy="5740414"/>
        </p:xfrm>
        <a:graphic>
          <a:graphicData uri="http://schemas.openxmlformats.org/drawingml/2006/table">
            <a:tbl>
              <a:tblPr firstRow="1" firstCol="1" bandRow="1">
                <a:tableStyleId>{5C22544A-7EE6-4342-B048-85BDC9FD1C3A}</a:tableStyleId>
              </a:tblPr>
              <a:tblGrid>
                <a:gridCol w="7193140">
                  <a:extLst>
                    <a:ext uri="{9D8B030D-6E8A-4147-A177-3AD203B41FA5}">
                      <a16:colId xmlns:a16="http://schemas.microsoft.com/office/drawing/2014/main" val="1649918217"/>
                    </a:ext>
                  </a:extLst>
                </a:gridCol>
              </a:tblGrid>
              <a:tr h="5740414">
                <a:tc>
                  <a:txBody>
                    <a:bodyPr/>
                    <a:lstStyle/>
                    <a:p>
                      <a:r>
                        <a:rPr lang="en-AU" sz="2000" dirty="0">
                          <a:effectLst/>
                        </a:rPr>
                        <a:t>Font</a:t>
                      </a:r>
                    </a:p>
                    <a:p>
                      <a:pPr marL="342900" lvl="0" indent="-342900">
                        <a:buFont typeface="Symbol" panose="05050102010706020507" pitchFamily="18" charset="2"/>
                        <a:buChar char=""/>
                      </a:pPr>
                      <a:r>
                        <a:rPr lang="en-AU" sz="2000" dirty="0">
                          <a:effectLst/>
                        </a:rPr>
                        <a:t> </a:t>
                      </a:r>
                    </a:p>
                    <a:p>
                      <a:pPr marL="342900" lvl="0" indent="-342900">
                        <a:buFont typeface="Symbol" panose="05050102010706020507" pitchFamily="18" charset="2"/>
                        <a:buChar char=""/>
                      </a:pPr>
                      <a:r>
                        <a:rPr lang="en-AU" sz="2000" dirty="0">
                          <a:effectLst/>
                        </a:rPr>
                        <a:t>Font rationale: Chattea will be using a combination of fonts, mainly a mix of calligraphy and pixelization.</a:t>
                      </a:r>
                    </a:p>
                    <a:p>
                      <a:pPr marL="342900" lvl="0" indent="-342900">
                        <a:buFont typeface="Symbol" panose="05050102010706020507" pitchFamily="18" charset="2"/>
                        <a:buChar char=""/>
                      </a:pPr>
                      <a:r>
                        <a:rPr lang="en-AU" sz="2000" dirty="0">
                          <a:effectLst/>
                        </a:rPr>
                        <a:t>The calligraphy will be used in order to pull more connections to the theme of coffee shops; as a lot of these stores mainly use calligraphy as their identifying typography style.</a:t>
                      </a:r>
                    </a:p>
                    <a:p>
                      <a:r>
                        <a:rPr lang="en-AU" sz="2000" dirty="0">
                          <a:effectLst/>
                        </a:rPr>
                        <a:t> </a:t>
                      </a:r>
                    </a:p>
                    <a:p>
                      <a:r>
                        <a:rPr lang="en-AU" sz="2000" u="sng" dirty="0">
                          <a:effectLst/>
                          <a:hlinkClick r:id="rId2"/>
                        </a:rPr>
                        <a:t>https://www.fontspace.com/glitch-font-f99045</a:t>
                      </a:r>
                      <a:endParaRPr lang="en-AU" sz="2000" dirty="0">
                        <a:effectLst/>
                      </a:endParaRPr>
                    </a:p>
                    <a:p>
                      <a:r>
                        <a:rPr lang="en-AU" sz="2000" dirty="0">
                          <a:effectLst/>
                        </a:rPr>
                        <a:t> </a:t>
                      </a:r>
                    </a:p>
                    <a:p>
                      <a:r>
                        <a:rPr lang="en-AU" sz="2000" dirty="0">
                          <a:effectLst/>
                        </a:rPr>
                        <a:t>inspiration: </a:t>
                      </a:r>
                    </a:p>
                    <a:p>
                      <a:r>
                        <a:rPr lang="en-AU" sz="2000" dirty="0">
                          <a:effectLst/>
                        </a:rPr>
                        <a:t>Undertale character item shop – Undertale</a:t>
                      </a:r>
                    </a:p>
                    <a:p>
                      <a:r>
                        <a:rPr lang="en-AU" sz="2000" dirty="0">
                          <a:effectLst/>
                        </a:rPr>
                        <a:t>[the contrast of the images having bright orange and yellows, compared to the black </a:t>
                      </a:r>
                      <a:r>
                        <a:rPr lang="en-AU" sz="2000" dirty="0" err="1">
                          <a:effectLst/>
                        </a:rPr>
                        <a:t>ui</a:t>
                      </a:r>
                      <a:r>
                        <a:rPr lang="en-AU" sz="2000" dirty="0">
                          <a:effectLst/>
                        </a:rPr>
                        <a:t> with white text plus red to indicate importance – will likely be implemented directly due to the striking and effective look it demonstrates. Though this will evolve into the coffee theme as this site develops.]</a:t>
                      </a:r>
                      <a:endParaRPr lang="en-AU" sz="20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610676585"/>
                  </a:ext>
                </a:extLst>
              </a:tr>
            </a:tbl>
          </a:graphicData>
        </a:graphic>
      </p:graphicFrame>
      <p:pic>
        <p:nvPicPr>
          <p:cNvPr id="8193" name="Picture 11">
            <a:extLst>
              <a:ext uri="{FF2B5EF4-FFF2-40B4-BE49-F238E27FC236}">
                <a16:creationId xmlns:a16="http://schemas.microsoft.com/office/drawing/2014/main" id="{D61C6D3B-EA82-1557-A881-81BC1C52CD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15" y="1375060"/>
            <a:ext cx="4233089" cy="3171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2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5C320AE-053F-C858-E064-26286A3F9267}"/>
              </a:ext>
            </a:extLst>
          </p:cNvPr>
          <p:cNvGraphicFramePr>
            <a:graphicFrameLocks noGrp="1"/>
          </p:cNvGraphicFramePr>
          <p:nvPr>
            <p:extLst>
              <p:ext uri="{D42A27DB-BD31-4B8C-83A1-F6EECF244321}">
                <p14:modId xmlns:p14="http://schemas.microsoft.com/office/powerpoint/2010/main" val="3116101210"/>
              </p:ext>
            </p:extLst>
          </p:nvPr>
        </p:nvGraphicFramePr>
        <p:xfrm>
          <a:off x="1828800" y="144132"/>
          <a:ext cx="8807569" cy="6411943"/>
        </p:xfrm>
        <a:graphic>
          <a:graphicData uri="http://schemas.openxmlformats.org/drawingml/2006/table">
            <a:tbl>
              <a:tblPr firstRow="1" firstCol="1" bandRow="1">
                <a:tableStyleId>{5C22544A-7EE6-4342-B048-85BDC9FD1C3A}</a:tableStyleId>
              </a:tblPr>
              <a:tblGrid>
                <a:gridCol w="8807569">
                  <a:extLst>
                    <a:ext uri="{9D8B030D-6E8A-4147-A177-3AD203B41FA5}">
                      <a16:colId xmlns:a16="http://schemas.microsoft.com/office/drawing/2014/main" val="3555627695"/>
                    </a:ext>
                  </a:extLst>
                </a:gridCol>
              </a:tblGrid>
              <a:tr h="2517611">
                <a:tc>
                  <a:txBody>
                    <a:bodyPr/>
                    <a:lstStyle/>
                    <a:p>
                      <a:r>
                        <a:rPr lang="en-AU" sz="1800">
                          <a:effectLst/>
                        </a:rPr>
                        <a:t>Contrast</a:t>
                      </a:r>
                    </a:p>
                    <a:p>
                      <a:pPr marL="342900" lvl="0" indent="-342900">
                        <a:buFont typeface="Symbol" panose="05050102010706020507" pitchFamily="18" charset="2"/>
                        <a:buChar char=""/>
                      </a:pPr>
                      <a:r>
                        <a:rPr lang="en-AU" sz="1800">
                          <a:effectLst/>
                        </a:rPr>
                        <a:t>The contrast will take inspiration from retro interfaces such as Undertale and SpaceHey, due to the target demographic being ideally born from 1990-2000, and will incorporate the stark contrasts from that time in order to appeal to these audiences. Attracting the demographic that enjoys character from sites will gain the ideal users intended for this site.</a:t>
                      </a:r>
                    </a:p>
                    <a:p>
                      <a:pPr marL="342900" lvl="0" indent="-342900">
                        <a:buFont typeface="Symbol" panose="05050102010706020507" pitchFamily="18" charset="2"/>
                        <a:buChar char=""/>
                      </a:pPr>
                      <a:r>
                        <a:rPr lang="en-AU" sz="1800">
                          <a:effectLst/>
                        </a:rPr>
                        <a:t>using contrast sparingly (e.g., a rich coffee brown against cream) to emphasize group lobbies over individual matches, keeping the focus communal and safe.</a:t>
                      </a:r>
                    </a:p>
                    <a:p>
                      <a:pPr marL="342900" lvl="0" indent="-342900">
                        <a:buFont typeface="Symbol" panose="05050102010706020507" pitchFamily="18" charset="2"/>
                        <a:buChar char=""/>
                      </a:pPr>
                      <a:r>
                        <a:rPr lang="en-AU" sz="1800">
                          <a:effectLst/>
                        </a:rPr>
                        <a:t> </a:t>
                      </a:r>
                      <a:endParaRPr lang="en-AU" sz="1800">
                        <a:effectLst/>
                        <a:latin typeface="Times New Roman" panose="02020603050405020304" pitchFamily="18" charset="0"/>
                        <a:ea typeface="Times New Roman" panose="02020603050405020304" pitchFamily="18" charset="0"/>
                        <a:cs typeface="Arial" panose="020B0604020202020204" pitchFamily="34" charset="0"/>
                      </a:endParaRPr>
                    </a:p>
                  </a:txBody>
                  <a:tcPr marL="51914" marR="51914" marT="0" marB="0"/>
                </a:tc>
                <a:extLst>
                  <a:ext uri="{0D108BD9-81ED-4DB2-BD59-A6C34878D82A}">
                    <a16:rowId xmlns:a16="http://schemas.microsoft.com/office/drawing/2014/main" val="1919925289"/>
                  </a:ext>
                </a:extLst>
              </a:tr>
              <a:tr h="1453518">
                <a:tc>
                  <a:txBody>
                    <a:bodyPr/>
                    <a:lstStyle/>
                    <a:p>
                      <a:pPr>
                        <a:spcBef>
                          <a:spcPts val="1000"/>
                        </a:spcBef>
                      </a:pPr>
                      <a:r>
                        <a:rPr lang="en-AU" sz="1600">
                          <a:effectLst/>
                        </a:rPr>
                        <a:t>Repetition /Unity</a:t>
                      </a:r>
                    </a:p>
                    <a:p>
                      <a:pPr marL="342900" lvl="0" indent="-342900">
                        <a:buFont typeface="Symbol" panose="05050102010706020507" pitchFamily="18" charset="2"/>
                        <a:buChar char=""/>
                      </a:pPr>
                      <a:r>
                        <a:rPr lang="en-AU" sz="1800">
                          <a:effectLst/>
                        </a:rPr>
                        <a:t>To create visual consistency, users will only be able to change their profile pictures and the banners of lobbies, in order to maintain the ideal atmosphere for this site. The coffee colours and coffee cups + animations will be the main glue in holding this unity together, creating branding that should stick due to its bright and iconic personality.</a:t>
                      </a:r>
                      <a:endParaRPr lang="en-AU" sz="1800">
                        <a:effectLst/>
                        <a:latin typeface="Times New Roman" panose="02020603050405020304" pitchFamily="18" charset="0"/>
                        <a:ea typeface="Times New Roman" panose="02020603050405020304" pitchFamily="18" charset="0"/>
                        <a:cs typeface="Arial" panose="020B0604020202020204" pitchFamily="34" charset="0"/>
                      </a:endParaRPr>
                    </a:p>
                  </a:txBody>
                  <a:tcPr marL="51914" marR="51914" marT="0" marB="0"/>
                </a:tc>
                <a:extLst>
                  <a:ext uri="{0D108BD9-81ED-4DB2-BD59-A6C34878D82A}">
                    <a16:rowId xmlns:a16="http://schemas.microsoft.com/office/drawing/2014/main" val="934887545"/>
                  </a:ext>
                </a:extLst>
              </a:tr>
              <a:tr h="2440814">
                <a:tc>
                  <a:txBody>
                    <a:bodyPr/>
                    <a:lstStyle/>
                    <a:p>
                      <a:pPr>
                        <a:spcBef>
                          <a:spcPts val="1000"/>
                        </a:spcBef>
                      </a:pPr>
                      <a:r>
                        <a:rPr lang="en-AU" sz="1600" dirty="0">
                          <a:effectLst/>
                        </a:rPr>
                        <a:t>Alignment</a:t>
                      </a:r>
                    </a:p>
                    <a:p>
                      <a:r>
                        <a:rPr lang="en-AU" sz="1800" dirty="0">
                          <a:effectLst/>
                        </a:rPr>
                        <a:t> </a:t>
                      </a:r>
                    </a:p>
                    <a:p>
                      <a:r>
                        <a:rPr lang="en-AU" sz="1800" dirty="0">
                          <a:effectLst/>
                        </a:rPr>
                        <a:t>Some rules of alignment that would be consistent throughout the site would be the main logo being on the top right of the page. Menus will remain in the same spots to reduce the amount of memorising a user would need in order to navigates across pages.</a:t>
                      </a:r>
                    </a:p>
                    <a:p>
                      <a:r>
                        <a:rPr lang="en-AU" sz="1800" dirty="0">
                          <a:effectLst/>
                        </a:rPr>
                        <a:t>Least important information remains at the bottom of the page, and the most relevant will remain in top right to top centre alignment. Secondary information will follow below, going to middle right, and the rest of the page fits into the leftover left alignments.</a:t>
                      </a:r>
                      <a:endParaRPr lang="en-AU" sz="18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914" marR="51914" marT="0" marB="0"/>
                </a:tc>
                <a:extLst>
                  <a:ext uri="{0D108BD9-81ED-4DB2-BD59-A6C34878D82A}">
                    <a16:rowId xmlns:a16="http://schemas.microsoft.com/office/drawing/2014/main" val="1376946006"/>
                  </a:ext>
                </a:extLst>
              </a:tr>
            </a:tbl>
          </a:graphicData>
        </a:graphic>
      </p:graphicFrame>
    </p:spTree>
    <p:extLst>
      <p:ext uri="{BB962C8B-B14F-4D97-AF65-F5344CB8AC3E}">
        <p14:creationId xmlns:p14="http://schemas.microsoft.com/office/powerpoint/2010/main" val="38434177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CBA0D95-E9B1-8F59-9866-B6652D3163A0}"/>
              </a:ext>
            </a:extLst>
          </p:cNvPr>
          <p:cNvGraphicFramePr>
            <a:graphicFrameLocks noGrp="1"/>
          </p:cNvGraphicFramePr>
          <p:nvPr>
            <p:extLst>
              <p:ext uri="{D42A27DB-BD31-4B8C-83A1-F6EECF244321}">
                <p14:modId xmlns:p14="http://schemas.microsoft.com/office/powerpoint/2010/main" val="4106261659"/>
              </p:ext>
            </p:extLst>
          </p:nvPr>
        </p:nvGraphicFramePr>
        <p:xfrm>
          <a:off x="1449238" y="457200"/>
          <a:ext cx="9696090" cy="5943600"/>
        </p:xfrm>
        <a:graphic>
          <a:graphicData uri="http://schemas.openxmlformats.org/drawingml/2006/table">
            <a:tbl>
              <a:tblPr firstRow="1" firstCol="1" bandRow="1">
                <a:tableStyleId>{5C22544A-7EE6-4342-B048-85BDC9FD1C3A}</a:tableStyleId>
              </a:tblPr>
              <a:tblGrid>
                <a:gridCol w="9696090">
                  <a:extLst>
                    <a:ext uri="{9D8B030D-6E8A-4147-A177-3AD203B41FA5}">
                      <a16:colId xmlns:a16="http://schemas.microsoft.com/office/drawing/2014/main" val="2376598280"/>
                    </a:ext>
                  </a:extLst>
                </a:gridCol>
              </a:tblGrid>
              <a:tr h="1394660">
                <a:tc>
                  <a:txBody>
                    <a:bodyPr/>
                    <a:lstStyle/>
                    <a:p>
                      <a:pPr>
                        <a:spcBef>
                          <a:spcPts val="1000"/>
                        </a:spcBef>
                      </a:pPr>
                      <a:r>
                        <a:rPr lang="en-AU" sz="1600">
                          <a:effectLst/>
                        </a:rPr>
                        <a:t>Proximity</a:t>
                      </a:r>
                    </a:p>
                    <a:p>
                      <a:pPr marL="342900" lvl="0" indent="-342900">
                        <a:buFont typeface="Symbol" panose="05050102010706020507" pitchFamily="18" charset="2"/>
                        <a:buChar char=""/>
                      </a:pPr>
                      <a:r>
                        <a:rPr lang="en-AU" sz="1800">
                          <a:effectLst/>
                        </a:rPr>
                        <a:t>Keeping minimal distance between relevant topics, only dividing when each section should be considered separately. For example, the login page should have its login details in close proximity of eachother, whilst the sign up section should be divided through the use of blank space to separate these sections. </a:t>
                      </a:r>
                    </a:p>
                    <a:p>
                      <a:pPr marL="342900" lvl="0" indent="-342900">
                        <a:buFont typeface="Symbol" panose="05050102010706020507" pitchFamily="18" charset="2"/>
                        <a:buChar char=""/>
                      </a:pPr>
                      <a:r>
                        <a:rPr lang="en-AU" sz="1800">
                          <a:effectLst/>
                        </a:rPr>
                        <a:t>Lines will also be used to group information together, but less often, in order to remain minimalistic to maintain a clean design.</a:t>
                      </a:r>
                    </a:p>
                    <a:p>
                      <a:pPr marL="342900" lvl="0" indent="-342900">
                        <a:buFont typeface="Symbol" panose="05050102010706020507" pitchFamily="18" charset="2"/>
                        <a:buChar char=""/>
                      </a:pPr>
                      <a:r>
                        <a:rPr lang="en-AU" sz="1800">
                          <a:effectLst/>
                        </a:rPr>
                        <a:t>Username and user profile will be conjoined; followed by a small space to separate identity with message when looking at the chat history in the lobbies.</a:t>
                      </a:r>
                      <a:endParaRPr lang="en-AU" sz="1800">
                        <a:effectLst/>
                        <a:latin typeface="Times New Roman" panose="02020603050405020304" pitchFamily="18" charset="0"/>
                        <a:ea typeface="Times New Roman" panose="02020603050405020304" pitchFamily="18" charset="0"/>
                        <a:cs typeface="Arial" panose="020B0604020202020204" pitchFamily="34" charset="0"/>
                      </a:endParaRPr>
                    </a:p>
                  </a:txBody>
                  <a:tcPr marL="58654" marR="58654" marT="0" marB="0"/>
                </a:tc>
                <a:extLst>
                  <a:ext uri="{0D108BD9-81ED-4DB2-BD59-A6C34878D82A}">
                    <a16:rowId xmlns:a16="http://schemas.microsoft.com/office/drawing/2014/main" val="1557397777"/>
                  </a:ext>
                </a:extLst>
              </a:tr>
              <a:tr h="1394660">
                <a:tc>
                  <a:txBody>
                    <a:bodyPr/>
                    <a:lstStyle/>
                    <a:p>
                      <a:pPr>
                        <a:spcBef>
                          <a:spcPts val="1000"/>
                        </a:spcBef>
                      </a:pPr>
                      <a:r>
                        <a:rPr lang="en-AU" sz="1600">
                          <a:effectLst/>
                        </a:rPr>
                        <a:t>Input Interface</a:t>
                      </a:r>
                    </a:p>
                    <a:p>
                      <a:pPr marL="342900" lvl="0" indent="-342900">
                        <a:buFont typeface="Symbol" panose="05050102010706020507" pitchFamily="18" charset="2"/>
                        <a:buChar char=""/>
                      </a:pPr>
                      <a:r>
                        <a:rPr lang="en-AU" sz="1800">
                          <a:effectLst/>
                        </a:rPr>
                        <a:t>Simplistic design to shorten the learning the curve as much as possible</a:t>
                      </a:r>
                    </a:p>
                    <a:p>
                      <a:pPr marL="342900" lvl="0" indent="-342900">
                        <a:buFont typeface="Symbol" panose="05050102010706020507" pitchFamily="18" charset="2"/>
                        <a:buChar char=""/>
                      </a:pPr>
                      <a:r>
                        <a:rPr lang="en-AU" sz="1800">
                          <a:effectLst/>
                        </a:rPr>
                        <a:t>Intends to have cross compatibility across all devices; mobile and desktop based. </a:t>
                      </a:r>
                    </a:p>
                    <a:p>
                      <a:pPr marL="342900" lvl="0" indent="-342900">
                        <a:buFont typeface="Symbol" panose="05050102010706020507" pitchFamily="18" charset="2"/>
                        <a:buChar char=""/>
                      </a:pPr>
                      <a:r>
                        <a:rPr lang="en-AU" sz="1800">
                          <a:effectLst/>
                        </a:rPr>
                        <a:t>Will have assisted alt text for each image in order to be more accessible for those with disabilities.</a:t>
                      </a:r>
                    </a:p>
                    <a:p>
                      <a:pPr marL="342900" lvl="0" indent="-342900">
                        <a:buFont typeface="Symbol" panose="05050102010706020507" pitchFamily="18" charset="2"/>
                        <a:buChar char=""/>
                      </a:pPr>
                      <a:r>
                        <a:rPr lang="en-AU" sz="1800">
                          <a:effectLst/>
                        </a:rPr>
                        <a:t>Safety countermeasures; each user will not have their location revealed to other users, and users must consent to picking their city in order to categorise themselves into lobbies that are local. More safety nets will be added as the prototype develops.</a:t>
                      </a:r>
                      <a:endParaRPr lang="en-AU" sz="1800">
                        <a:effectLst/>
                        <a:latin typeface="Times New Roman" panose="02020603050405020304" pitchFamily="18" charset="0"/>
                        <a:ea typeface="Times New Roman" panose="02020603050405020304" pitchFamily="18" charset="0"/>
                        <a:cs typeface="Arial" panose="020B0604020202020204" pitchFamily="34" charset="0"/>
                      </a:endParaRPr>
                    </a:p>
                  </a:txBody>
                  <a:tcPr marL="58654" marR="58654" marT="0" marB="0"/>
                </a:tc>
                <a:extLst>
                  <a:ext uri="{0D108BD9-81ED-4DB2-BD59-A6C34878D82A}">
                    <a16:rowId xmlns:a16="http://schemas.microsoft.com/office/drawing/2014/main" val="496698439"/>
                  </a:ext>
                </a:extLst>
              </a:tr>
              <a:tr h="925429">
                <a:tc>
                  <a:txBody>
                    <a:bodyPr/>
                    <a:lstStyle/>
                    <a:p>
                      <a:pPr>
                        <a:spcBef>
                          <a:spcPts val="1000"/>
                        </a:spcBef>
                      </a:pPr>
                      <a:r>
                        <a:rPr lang="en-AU" sz="1600" dirty="0">
                          <a:effectLst/>
                        </a:rPr>
                        <a:t>Output Interface</a:t>
                      </a:r>
                    </a:p>
                    <a:p>
                      <a:pPr marL="342900" lvl="0" indent="-342900">
                        <a:buFont typeface="Symbol" panose="05050102010706020507" pitchFamily="18" charset="2"/>
                        <a:buChar char=""/>
                      </a:pPr>
                      <a:r>
                        <a:rPr lang="en-AU" sz="1800" dirty="0">
                          <a:effectLst/>
                        </a:rPr>
                        <a:t>Screen design (responsive across devices)</a:t>
                      </a:r>
                    </a:p>
                    <a:p>
                      <a:pPr marL="342900" lvl="0" indent="-342900">
                        <a:buFont typeface="Symbol" panose="05050102010706020507" pitchFamily="18" charset="2"/>
                        <a:buChar char=""/>
                      </a:pPr>
                      <a:r>
                        <a:rPr lang="en-AU" sz="1800" dirty="0">
                          <a:effectLst/>
                        </a:rPr>
                        <a:t>Menu interface design (hidden)</a:t>
                      </a:r>
                    </a:p>
                    <a:p>
                      <a:pPr marL="342900" lvl="0" indent="-342900">
                        <a:buFont typeface="Symbol" panose="05050102010706020507" pitchFamily="18" charset="2"/>
                        <a:buChar char=""/>
                      </a:pPr>
                      <a:r>
                        <a:rPr lang="en-AU" sz="1800" dirty="0">
                          <a:effectLst/>
                        </a:rPr>
                        <a:t>Visual feedback: animation per hover and click</a:t>
                      </a:r>
                    </a:p>
                    <a:p>
                      <a:pPr marL="342900" lvl="0" indent="-342900">
                        <a:buFont typeface="Symbol" panose="05050102010706020507" pitchFamily="18" charset="2"/>
                        <a:buChar char=""/>
                      </a:pPr>
                      <a:r>
                        <a:rPr lang="en-AU" sz="1800" dirty="0">
                          <a:effectLst/>
                        </a:rPr>
                        <a:t>Auditory feedback: subtle sound effects that activate when confirming something important or alerting of something important</a:t>
                      </a:r>
                      <a:endParaRPr lang="en-AU" sz="18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8654" marR="58654" marT="0" marB="0"/>
                </a:tc>
                <a:extLst>
                  <a:ext uri="{0D108BD9-81ED-4DB2-BD59-A6C34878D82A}">
                    <a16:rowId xmlns:a16="http://schemas.microsoft.com/office/drawing/2014/main" val="3416004899"/>
                  </a:ext>
                </a:extLst>
              </a:tr>
            </a:tbl>
          </a:graphicData>
        </a:graphic>
      </p:graphicFrame>
    </p:spTree>
    <p:extLst>
      <p:ext uri="{BB962C8B-B14F-4D97-AF65-F5344CB8AC3E}">
        <p14:creationId xmlns:p14="http://schemas.microsoft.com/office/powerpoint/2010/main" val="14336137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D8D90-2A54-5BB8-E476-C7232D83274E}"/>
              </a:ext>
            </a:extLst>
          </p:cNvPr>
          <p:cNvSpPr>
            <a:spLocks noGrp="1"/>
          </p:cNvSpPr>
          <p:nvPr>
            <p:ph type="ctrTitle"/>
          </p:nvPr>
        </p:nvSpPr>
        <p:spPr/>
        <p:txBody>
          <a:bodyPr/>
          <a:lstStyle/>
          <a:p>
            <a:r>
              <a:rPr lang="en-AU" dirty="0"/>
              <a:t>Thank you</a:t>
            </a:r>
          </a:p>
        </p:txBody>
      </p:sp>
      <p:sp>
        <p:nvSpPr>
          <p:cNvPr id="3" name="Subtitle 2">
            <a:extLst>
              <a:ext uri="{FF2B5EF4-FFF2-40B4-BE49-F238E27FC236}">
                <a16:creationId xmlns:a16="http://schemas.microsoft.com/office/drawing/2014/main" id="{BC7BF9A3-DD35-7624-1C79-2B1C9885F2C4}"/>
              </a:ext>
            </a:extLst>
          </p:cNvPr>
          <p:cNvSpPr>
            <a:spLocks noGrp="1"/>
          </p:cNvSpPr>
          <p:nvPr>
            <p:ph type="subTitle" idx="1"/>
          </p:nvPr>
        </p:nvSpPr>
        <p:spPr/>
        <p:txBody>
          <a:bodyPr/>
          <a:lstStyle/>
          <a:p>
            <a:endParaRPr lang="en-AU"/>
          </a:p>
        </p:txBody>
      </p:sp>
    </p:spTree>
    <p:extLst>
      <p:ext uri="{BB962C8B-B14F-4D97-AF65-F5344CB8AC3E}">
        <p14:creationId xmlns:p14="http://schemas.microsoft.com/office/powerpoint/2010/main" val="721227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B8363-1CA5-046E-3E35-677C3A5980EA}"/>
              </a:ext>
            </a:extLst>
          </p:cNvPr>
          <p:cNvSpPr>
            <a:spLocks noGrp="1"/>
          </p:cNvSpPr>
          <p:nvPr>
            <p:ph type="title"/>
          </p:nvPr>
        </p:nvSpPr>
        <p:spPr/>
        <p:txBody>
          <a:bodyPr/>
          <a:lstStyle/>
          <a:p>
            <a:r>
              <a:rPr lang="en-AU" dirty="0"/>
              <a:t>Application purpose</a:t>
            </a:r>
          </a:p>
        </p:txBody>
      </p:sp>
      <p:sp>
        <p:nvSpPr>
          <p:cNvPr id="3" name="Content Placeholder 2">
            <a:extLst>
              <a:ext uri="{FF2B5EF4-FFF2-40B4-BE49-F238E27FC236}">
                <a16:creationId xmlns:a16="http://schemas.microsoft.com/office/drawing/2014/main" id="{B8CD9A26-FF69-D848-D962-E284E1B12127}"/>
              </a:ext>
            </a:extLst>
          </p:cNvPr>
          <p:cNvSpPr>
            <a:spLocks noGrp="1"/>
          </p:cNvSpPr>
          <p:nvPr>
            <p:ph idx="1"/>
          </p:nvPr>
        </p:nvSpPr>
        <p:spPr/>
        <p:txBody>
          <a:bodyPr/>
          <a:lstStyle/>
          <a:p>
            <a:pPr>
              <a:lnSpc>
                <a:spcPct val="115000"/>
              </a:lnSpc>
              <a:spcAft>
                <a:spcPts val="1000"/>
              </a:spcAft>
            </a:pPr>
            <a:r>
              <a:rPr lang="en-AU" sz="1800" i="1" dirty="0">
                <a:effectLst/>
                <a:latin typeface="Times New Roman" panose="02020603050405020304" pitchFamily="18" charset="0"/>
                <a:ea typeface="SimSun" panose="02010600030101010101" pitchFamily="2" charset="-122"/>
                <a:cs typeface="Arial" panose="020B0604020202020204" pitchFamily="34" charset="0"/>
              </a:rPr>
              <a:t>Chattea is meant to bridge the gap between online users trying to find local communities and cafes trying to gain traction through potential social customers. </a:t>
            </a:r>
            <a:endParaRPr lang="en-AU" sz="1800" dirty="0">
              <a:effectLst/>
              <a:latin typeface="Calibri" panose="020F0502020204030204" pitchFamily="34" charset="0"/>
              <a:ea typeface="SimSun" panose="02010600030101010101" pitchFamily="2" charset="-122"/>
              <a:cs typeface="Arial" panose="020B0604020202020204" pitchFamily="34" charset="0"/>
            </a:endParaRPr>
          </a:p>
          <a:p>
            <a:pPr>
              <a:lnSpc>
                <a:spcPct val="115000"/>
              </a:lnSpc>
              <a:spcAft>
                <a:spcPts val="1000"/>
              </a:spcAft>
            </a:pPr>
            <a:r>
              <a:rPr lang="en-AU" sz="1800" i="1" dirty="0">
                <a:effectLst/>
                <a:latin typeface="Times New Roman" panose="02020603050405020304" pitchFamily="18" charset="0"/>
                <a:ea typeface="SimSun" panose="02010600030101010101" pitchFamily="2" charset="-122"/>
                <a:cs typeface="Arial" panose="020B0604020202020204" pitchFamily="34" charset="0"/>
              </a:rPr>
              <a:t>Reaching out to a more digitised audience that is used to social media more than interpersonal interactions, Chattea uses its unique personality to draw them out and aid them in finding connections both online and in person.</a:t>
            </a:r>
            <a:endParaRPr lang="en-AU" sz="1800" dirty="0">
              <a:effectLst/>
              <a:latin typeface="Calibri" panose="020F0502020204030204" pitchFamily="34" charset="0"/>
              <a:ea typeface="SimSun" panose="02010600030101010101" pitchFamily="2" charset="-122"/>
              <a:cs typeface="Arial" panose="020B0604020202020204" pitchFamily="34" charset="0"/>
            </a:endParaRPr>
          </a:p>
          <a:p>
            <a:pPr>
              <a:lnSpc>
                <a:spcPct val="115000"/>
              </a:lnSpc>
              <a:spcAft>
                <a:spcPts val="1000"/>
              </a:spcAft>
            </a:pPr>
            <a:r>
              <a:rPr lang="en-AU" sz="1800" i="1" dirty="0">
                <a:effectLst/>
                <a:latin typeface="Times New Roman" panose="02020603050405020304" pitchFamily="18" charset="0"/>
                <a:ea typeface="SimSun" panose="02010600030101010101" pitchFamily="2" charset="-122"/>
                <a:cs typeface="Arial" panose="020B0604020202020204" pitchFamily="34" charset="0"/>
              </a:rPr>
              <a:t>Chattea utilises gamification to create a unique social media experience, aiming for a spectrum of people from tech enthusiasts to baristas. Adding to the unique experience, all coffee related preferences and interests heavily influence the user interface’s design uniquely for each user, making the website feel personalised whilst maintaining its branding.</a:t>
            </a:r>
            <a:endParaRPr lang="en-AU" sz="1800" dirty="0">
              <a:effectLst/>
              <a:latin typeface="Calibri" panose="020F0502020204030204" pitchFamily="34" charset="0"/>
              <a:ea typeface="SimSun" panose="02010600030101010101" pitchFamily="2" charset="-122"/>
              <a:cs typeface="Arial" panose="020B0604020202020204" pitchFamily="34" charset="0"/>
            </a:endParaRPr>
          </a:p>
          <a:p>
            <a:pPr marL="36900" indent="0">
              <a:buNone/>
            </a:pPr>
            <a:endParaRPr lang="en-AU" dirty="0"/>
          </a:p>
        </p:txBody>
      </p:sp>
    </p:spTree>
    <p:extLst>
      <p:ext uri="{BB962C8B-B14F-4D97-AF65-F5344CB8AC3E}">
        <p14:creationId xmlns:p14="http://schemas.microsoft.com/office/powerpoint/2010/main" val="2331561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1E4FC-77EB-EECE-CA3E-44A6751EB0B1}"/>
              </a:ext>
            </a:extLst>
          </p:cNvPr>
          <p:cNvSpPr>
            <a:spLocks noGrp="1"/>
          </p:cNvSpPr>
          <p:nvPr>
            <p:ph type="title"/>
          </p:nvPr>
        </p:nvSpPr>
        <p:spPr/>
        <p:txBody>
          <a:bodyPr/>
          <a:lstStyle/>
          <a:p>
            <a:r>
              <a:rPr lang="en-AU" dirty="0"/>
              <a:t>Objectives</a:t>
            </a:r>
          </a:p>
        </p:txBody>
      </p:sp>
      <p:sp>
        <p:nvSpPr>
          <p:cNvPr id="3" name="Content Placeholder 2">
            <a:extLst>
              <a:ext uri="{FF2B5EF4-FFF2-40B4-BE49-F238E27FC236}">
                <a16:creationId xmlns:a16="http://schemas.microsoft.com/office/drawing/2014/main" id="{66FC44DD-2AD1-B6A7-3728-562CA64D887C}"/>
              </a:ext>
            </a:extLst>
          </p:cNvPr>
          <p:cNvSpPr>
            <a:spLocks noGrp="1"/>
          </p:cNvSpPr>
          <p:nvPr>
            <p:ph idx="1"/>
          </p:nvPr>
        </p:nvSpPr>
        <p:spPr/>
        <p:txBody>
          <a:bodyPr>
            <a:normAutofit fontScale="92500" lnSpcReduction="10000"/>
          </a:bodyPr>
          <a:lstStyle/>
          <a:p>
            <a:pPr>
              <a:lnSpc>
                <a:spcPct val="115000"/>
              </a:lnSpc>
              <a:spcAft>
                <a:spcPts val="1000"/>
              </a:spcAft>
            </a:pPr>
            <a:r>
              <a:rPr lang="en-AU" sz="1800" i="1" dirty="0">
                <a:effectLst/>
                <a:latin typeface="Times New Roman" panose="02020603050405020304" pitchFamily="18" charset="0"/>
                <a:ea typeface="SimSun" panose="02010600030101010101" pitchFamily="2" charset="-122"/>
                <a:cs typeface="Arial" panose="020B0604020202020204" pitchFamily="34" charset="0"/>
              </a:rPr>
              <a:t>“The objectives of Chattea align perfectly with contemporary business strategies aimed at harnessing digital innovation to enhance customer experiences. By targeting audiences who are more inclined to engage with digital platforms, Chattea positions itself as a leader in the niche market of coffee enthusiasts.” </a:t>
            </a:r>
            <a:r>
              <a:rPr lang="en-AU" sz="1800" i="1" baseline="30000" dirty="0">
                <a:effectLst/>
                <a:latin typeface="Times New Roman" panose="02020603050405020304" pitchFamily="18" charset="0"/>
                <a:ea typeface="SimSun" panose="02010600030101010101" pitchFamily="2" charset="-122"/>
                <a:cs typeface="Arial" panose="020B0604020202020204" pitchFamily="34" charset="0"/>
              </a:rPr>
              <a:t>1</a:t>
            </a:r>
            <a:endParaRPr lang="en-AU" sz="1800" dirty="0">
              <a:effectLst/>
              <a:latin typeface="Calibri" panose="020F0502020204030204" pitchFamily="34" charset="0"/>
              <a:ea typeface="SimSun" panose="02010600030101010101" pitchFamily="2" charset="-122"/>
              <a:cs typeface="Arial" panose="020B0604020202020204" pitchFamily="34" charset="0"/>
            </a:endParaRPr>
          </a:p>
          <a:p>
            <a:pPr>
              <a:lnSpc>
                <a:spcPct val="115000"/>
              </a:lnSpc>
              <a:spcAft>
                <a:spcPts val="1000"/>
              </a:spcAft>
            </a:pPr>
            <a:r>
              <a:rPr lang="en-AU" sz="1800" i="1" dirty="0">
                <a:effectLst/>
                <a:latin typeface="Times New Roman" panose="02020603050405020304" pitchFamily="18" charset="0"/>
                <a:ea typeface="SimSun" panose="02010600030101010101" pitchFamily="2" charset="-122"/>
                <a:cs typeface="Arial" panose="020B0604020202020204" pitchFamily="34" charset="0"/>
              </a:rPr>
              <a:t>Chattea is guided by the following objectives:</a:t>
            </a:r>
            <a:endParaRPr lang="en-AU" sz="1800" dirty="0">
              <a:effectLst/>
              <a:latin typeface="Calibri" panose="020F0502020204030204" pitchFamily="34" charset="0"/>
              <a:ea typeface="SimSun" panose="02010600030101010101" pitchFamily="2" charset="-122"/>
              <a:cs typeface="Arial" panose="020B0604020202020204" pitchFamily="34" charset="0"/>
            </a:endParaRPr>
          </a:p>
          <a:p>
            <a:pPr marL="342900" lvl="0" indent="-342900">
              <a:lnSpc>
                <a:spcPct val="115000"/>
              </a:lnSpc>
              <a:buFont typeface="+mj-lt"/>
              <a:buAutoNum type="arabicPeriod"/>
            </a:pPr>
            <a:r>
              <a:rPr lang="en-AU" sz="1800" dirty="0">
                <a:effectLst/>
                <a:latin typeface="Times New Roman" panose="02020603050405020304" pitchFamily="18" charset="0"/>
                <a:ea typeface="SimSun" panose="02010600030101010101" pitchFamily="2" charset="-122"/>
                <a:cs typeface="Arial" panose="020B0604020202020204" pitchFamily="34" charset="0"/>
              </a:rPr>
              <a:t>Build interactive branding</a:t>
            </a:r>
            <a:endParaRPr lang="en-AU" sz="1800" dirty="0">
              <a:effectLst/>
              <a:latin typeface="Calibri" panose="020F0502020204030204" pitchFamily="34" charset="0"/>
              <a:ea typeface="SimSun" panose="02010600030101010101" pitchFamily="2" charset="-122"/>
              <a:cs typeface="Arial" panose="020B0604020202020204" pitchFamily="34" charset="0"/>
            </a:endParaRPr>
          </a:p>
          <a:p>
            <a:pPr marL="342900" lvl="0" indent="-342900">
              <a:lnSpc>
                <a:spcPct val="115000"/>
              </a:lnSpc>
              <a:buFont typeface="+mj-lt"/>
              <a:buAutoNum type="arabicPeriod"/>
            </a:pPr>
            <a:r>
              <a:rPr lang="en-AU" sz="1800" dirty="0">
                <a:effectLst/>
                <a:latin typeface="Times New Roman" panose="02020603050405020304" pitchFamily="18" charset="0"/>
                <a:ea typeface="SimSun" panose="02010600030101010101" pitchFamily="2" charset="-122"/>
                <a:cs typeface="Arial" panose="020B0604020202020204" pitchFamily="34" charset="0"/>
              </a:rPr>
              <a:t>To network</a:t>
            </a:r>
            <a:endParaRPr lang="en-AU" sz="1800" dirty="0">
              <a:effectLst/>
              <a:latin typeface="Calibri" panose="020F0502020204030204" pitchFamily="34" charset="0"/>
              <a:ea typeface="SimSun" panose="02010600030101010101" pitchFamily="2" charset="-122"/>
              <a:cs typeface="Arial" panose="020B0604020202020204" pitchFamily="34" charset="0"/>
            </a:endParaRPr>
          </a:p>
          <a:p>
            <a:pPr marL="342900" lvl="0" indent="-342900">
              <a:lnSpc>
                <a:spcPct val="115000"/>
              </a:lnSpc>
              <a:buFont typeface="+mj-lt"/>
              <a:buAutoNum type="arabicPeriod"/>
            </a:pPr>
            <a:r>
              <a:rPr lang="en-AU" sz="1800" dirty="0">
                <a:effectLst/>
                <a:latin typeface="Times New Roman" panose="02020603050405020304" pitchFamily="18" charset="0"/>
                <a:ea typeface="SimSun" panose="02010600030101010101" pitchFamily="2" charset="-122"/>
                <a:cs typeface="Arial" panose="020B0604020202020204" pitchFamily="34" charset="0"/>
              </a:rPr>
              <a:t>To heighten public interest</a:t>
            </a:r>
            <a:endParaRPr lang="en-AU" sz="1800" dirty="0">
              <a:effectLst/>
              <a:latin typeface="Calibri" panose="020F0502020204030204" pitchFamily="34" charset="0"/>
              <a:ea typeface="SimSun" panose="02010600030101010101" pitchFamily="2" charset="-122"/>
              <a:cs typeface="Arial" panose="020B0604020202020204" pitchFamily="34" charset="0"/>
            </a:endParaRPr>
          </a:p>
          <a:p>
            <a:pPr marL="342900" lvl="0" indent="-342900">
              <a:lnSpc>
                <a:spcPct val="115000"/>
              </a:lnSpc>
              <a:buFont typeface="+mj-lt"/>
              <a:buAutoNum type="arabicPeriod"/>
            </a:pPr>
            <a:r>
              <a:rPr lang="en-AU" sz="1800" dirty="0">
                <a:effectLst/>
                <a:latin typeface="Times New Roman" panose="02020603050405020304" pitchFamily="18" charset="0"/>
                <a:ea typeface="SimSun" panose="02010600030101010101" pitchFamily="2" charset="-122"/>
                <a:cs typeface="Arial" panose="020B0604020202020204" pitchFamily="34" charset="0"/>
              </a:rPr>
              <a:t>To serve the local market</a:t>
            </a:r>
            <a:endParaRPr lang="en-AU" sz="1800" dirty="0">
              <a:effectLst/>
              <a:latin typeface="Calibri" panose="020F0502020204030204" pitchFamily="34" charset="0"/>
              <a:ea typeface="SimSun" panose="02010600030101010101" pitchFamily="2" charset="-122"/>
              <a:cs typeface="Arial" panose="020B0604020202020204" pitchFamily="34" charset="0"/>
            </a:endParaRPr>
          </a:p>
          <a:p>
            <a:pPr marL="342900" lvl="0" indent="-342900">
              <a:lnSpc>
                <a:spcPct val="115000"/>
              </a:lnSpc>
              <a:spcAft>
                <a:spcPts val="1000"/>
              </a:spcAft>
              <a:buFont typeface="+mj-lt"/>
              <a:buAutoNum type="arabicPeriod"/>
            </a:pPr>
            <a:r>
              <a:rPr lang="en-AU" sz="1800" dirty="0">
                <a:effectLst/>
                <a:latin typeface="Times New Roman" panose="02020603050405020304" pitchFamily="18" charset="0"/>
                <a:ea typeface="SimSun" panose="02010600030101010101" pitchFamily="2" charset="-122"/>
                <a:cs typeface="Arial" panose="020B0604020202020204" pitchFamily="34" charset="0"/>
              </a:rPr>
              <a:t>To make business information available</a:t>
            </a:r>
            <a:endParaRPr lang="en-AU" sz="1800" dirty="0">
              <a:effectLst/>
              <a:latin typeface="Calibri" panose="020F0502020204030204" pitchFamily="34" charset="0"/>
              <a:ea typeface="SimSun" panose="02010600030101010101" pitchFamily="2" charset="-122"/>
              <a:cs typeface="Arial" panose="020B0604020202020204" pitchFamily="34" charset="0"/>
            </a:endParaRPr>
          </a:p>
          <a:p>
            <a:endParaRPr lang="en-AU" dirty="0"/>
          </a:p>
        </p:txBody>
      </p:sp>
    </p:spTree>
    <p:extLst>
      <p:ext uri="{BB962C8B-B14F-4D97-AF65-F5344CB8AC3E}">
        <p14:creationId xmlns:p14="http://schemas.microsoft.com/office/powerpoint/2010/main" val="4129536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453F4-19D4-2CE5-3598-A2833627E0DB}"/>
              </a:ext>
            </a:extLst>
          </p:cNvPr>
          <p:cNvSpPr>
            <a:spLocks noGrp="1"/>
          </p:cNvSpPr>
          <p:nvPr>
            <p:ph type="title"/>
          </p:nvPr>
        </p:nvSpPr>
        <p:spPr/>
        <p:txBody>
          <a:bodyPr/>
          <a:lstStyle/>
          <a:p>
            <a:r>
              <a:rPr lang="en-AU" dirty="0"/>
              <a:t>Scope</a:t>
            </a:r>
          </a:p>
        </p:txBody>
      </p:sp>
      <p:sp>
        <p:nvSpPr>
          <p:cNvPr id="3" name="Content Placeholder 2">
            <a:extLst>
              <a:ext uri="{FF2B5EF4-FFF2-40B4-BE49-F238E27FC236}">
                <a16:creationId xmlns:a16="http://schemas.microsoft.com/office/drawing/2014/main" id="{957626A5-B017-1966-5B26-0ADDAE7BB8B8}"/>
              </a:ext>
            </a:extLst>
          </p:cNvPr>
          <p:cNvSpPr>
            <a:spLocks noGrp="1"/>
          </p:cNvSpPr>
          <p:nvPr>
            <p:ph idx="1"/>
          </p:nvPr>
        </p:nvSpPr>
        <p:spPr/>
        <p:txBody>
          <a:bodyPr>
            <a:normAutofit lnSpcReduction="10000"/>
          </a:bodyPr>
          <a:lstStyle/>
          <a:p>
            <a:pPr>
              <a:lnSpc>
                <a:spcPct val="115000"/>
              </a:lnSpc>
              <a:spcAft>
                <a:spcPts val="1000"/>
              </a:spcAft>
            </a:pPr>
            <a:r>
              <a:rPr lang="en-AU" sz="1800" i="1" dirty="0">
                <a:effectLst/>
                <a:latin typeface="Times New Roman" panose="02020603050405020304" pitchFamily="18" charset="0"/>
                <a:ea typeface="SimSun" panose="02010600030101010101" pitchFamily="2" charset="-122"/>
                <a:cs typeface="Arial" panose="020B0604020202020204" pitchFamily="34" charset="0"/>
              </a:rPr>
              <a:t>Chattea aims to become a larger social media platform on a similar scale to </a:t>
            </a:r>
            <a:r>
              <a:rPr lang="en-AU" sz="1800" i="1" dirty="0" err="1">
                <a:effectLst/>
                <a:latin typeface="Times New Roman" panose="02020603050405020304" pitchFamily="18" charset="0"/>
                <a:ea typeface="SimSun" panose="02010600030101010101" pitchFamily="2" charset="-122"/>
                <a:cs typeface="Arial" panose="020B0604020202020204" pitchFamily="34" charset="0"/>
              </a:rPr>
              <a:t>SpaceHey</a:t>
            </a:r>
            <a:r>
              <a:rPr lang="en-AU" sz="1800" i="1" dirty="0">
                <a:effectLst/>
                <a:latin typeface="Times New Roman" panose="02020603050405020304" pitchFamily="18" charset="0"/>
                <a:ea typeface="SimSun" panose="02010600030101010101" pitchFamily="2" charset="-122"/>
                <a:cs typeface="Arial" panose="020B0604020202020204" pitchFamily="34" charset="0"/>
              </a:rPr>
              <a:t> or Tumblr. With friend-finding capabilities without absorbing the tinder demographic as an unintended consequence (as noticed by other friend finding networks like </a:t>
            </a:r>
            <a:r>
              <a:rPr lang="en-AU" sz="1800" i="1" u="sng" dirty="0" err="1">
                <a:solidFill>
                  <a:srgbClr val="0000FF"/>
                </a:solidFill>
                <a:effectLst/>
                <a:latin typeface="Times New Roman" panose="02020603050405020304" pitchFamily="18" charset="0"/>
                <a:ea typeface="SimSun" panose="02010600030101010101" pitchFamily="2" charset="-122"/>
                <a:cs typeface="Arial" panose="020B0604020202020204" pitchFamily="34" charset="0"/>
                <a:hlinkClick r:id="rId2"/>
              </a:rPr>
              <a:t>Friender</a:t>
            </a:r>
            <a:r>
              <a:rPr lang="en-AU" sz="1800" i="1" dirty="0">
                <a:effectLst/>
                <a:latin typeface="Times New Roman" panose="02020603050405020304" pitchFamily="18" charset="0"/>
                <a:ea typeface="SimSun" panose="02010600030101010101" pitchFamily="2" charset="-122"/>
                <a:cs typeface="Arial" panose="020B0604020202020204" pitchFamily="34" charset="0"/>
              </a:rPr>
              <a:t>.) and becoming a dating site (like </a:t>
            </a:r>
            <a:r>
              <a:rPr lang="en-AU" sz="1800" i="1" u="sng" dirty="0">
                <a:solidFill>
                  <a:srgbClr val="0000FF"/>
                </a:solidFill>
                <a:effectLst/>
                <a:latin typeface="Times New Roman" panose="02020603050405020304" pitchFamily="18" charset="0"/>
                <a:ea typeface="SimSun" panose="02010600030101010101" pitchFamily="2" charset="-122"/>
                <a:cs typeface="Arial" panose="020B0604020202020204" pitchFamily="34" charset="0"/>
                <a:hlinkClick r:id="rId3"/>
              </a:rPr>
              <a:t>https://boo.world/</a:t>
            </a:r>
            <a:r>
              <a:rPr lang="en-AU" sz="1800" i="1" dirty="0">
                <a:effectLst/>
                <a:latin typeface="Times New Roman" panose="02020603050405020304" pitchFamily="18" charset="0"/>
                <a:ea typeface="SimSun" panose="02010600030101010101" pitchFamily="2" charset="-122"/>
                <a:cs typeface="Arial" panose="020B0604020202020204" pitchFamily="34" charset="0"/>
              </a:rPr>
              <a:t>  ).</a:t>
            </a:r>
            <a:endParaRPr lang="en-AU" sz="1800" dirty="0">
              <a:effectLst/>
              <a:latin typeface="Calibri" panose="020F0502020204030204" pitchFamily="34" charset="0"/>
              <a:ea typeface="SimSun" panose="02010600030101010101" pitchFamily="2" charset="-122"/>
              <a:cs typeface="Arial" panose="020B0604020202020204" pitchFamily="34" charset="0"/>
            </a:endParaRPr>
          </a:p>
          <a:p>
            <a:pPr>
              <a:lnSpc>
                <a:spcPct val="115000"/>
              </a:lnSpc>
              <a:spcAft>
                <a:spcPts val="1000"/>
              </a:spcAft>
            </a:pPr>
            <a:r>
              <a:rPr lang="en-AU" sz="1800" i="1" u="sng" dirty="0">
                <a:effectLst/>
                <a:latin typeface="Times New Roman" panose="02020603050405020304" pitchFamily="18" charset="0"/>
                <a:ea typeface="SimSun" panose="02010600030101010101" pitchFamily="2" charset="-122"/>
                <a:cs typeface="Arial" panose="020B0604020202020204" pitchFamily="34" charset="0"/>
              </a:rPr>
              <a:t>Relation of software to target market and business strategies</a:t>
            </a:r>
            <a:endParaRPr lang="en-AU" sz="1800" dirty="0">
              <a:effectLst/>
              <a:latin typeface="Calibri" panose="020F0502020204030204" pitchFamily="34" charset="0"/>
              <a:ea typeface="SimSun" panose="02010600030101010101" pitchFamily="2" charset="-122"/>
              <a:cs typeface="Arial" panose="020B0604020202020204" pitchFamily="34" charset="0"/>
            </a:endParaRPr>
          </a:p>
          <a:p>
            <a:pPr>
              <a:lnSpc>
                <a:spcPct val="115000"/>
              </a:lnSpc>
              <a:spcAft>
                <a:spcPts val="1000"/>
              </a:spcAft>
            </a:pPr>
            <a:r>
              <a:rPr lang="en-AU" sz="1800" i="1" dirty="0">
                <a:effectLst/>
                <a:latin typeface="Times New Roman" panose="02020603050405020304" pitchFamily="18" charset="0"/>
                <a:ea typeface="SimSun" panose="02010600030101010101" pitchFamily="2" charset="-122"/>
                <a:cs typeface="Arial" panose="020B0604020202020204" pitchFamily="34" charset="0"/>
              </a:rPr>
              <a:t>By observing strategies used by competitors in the friend finding market, Chattea will utilise working strategies of successful social media and successful local coffee stores.</a:t>
            </a:r>
            <a:endParaRPr lang="en-AU" sz="1800" dirty="0">
              <a:effectLst/>
              <a:latin typeface="Calibri" panose="020F0502020204030204" pitchFamily="34" charset="0"/>
              <a:ea typeface="SimSun" panose="02010600030101010101" pitchFamily="2" charset="-122"/>
              <a:cs typeface="Arial" panose="020B0604020202020204" pitchFamily="34" charset="0"/>
            </a:endParaRPr>
          </a:p>
          <a:p>
            <a:pPr>
              <a:lnSpc>
                <a:spcPct val="115000"/>
              </a:lnSpc>
              <a:spcAft>
                <a:spcPts val="1000"/>
              </a:spcAft>
            </a:pPr>
            <a:r>
              <a:rPr lang="en-AU" sz="1800" i="1" dirty="0" err="1">
                <a:effectLst/>
                <a:latin typeface="Times New Roman" panose="02020603050405020304" pitchFamily="18" charset="0"/>
                <a:ea typeface="SimSun" panose="02010600030101010101" pitchFamily="2" charset="-122"/>
                <a:cs typeface="Arial" panose="020B0604020202020204" pitchFamily="34" charset="0"/>
              </a:rPr>
              <a:t>Chattea’s</a:t>
            </a:r>
            <a:r>
              <a:rPr lang="en-AU" sz="1800" i="1" dirty="0">
                <a:effectLst/>
                <a:latin typeface="Times New Roman" panose="02020603050405020304" pitchFamily="18" charset="0"/>
                <a:ea typeface="SimSun" panose="02010600030101010101" pitchFamily="2" charset="-122"/>
                <a:cs typeface="Arial" panose="020B0604020202020204" pitchFamily="34" charset="0"/>
              </a:rPr>
              <a:t> target audience would ideally be within the age range of 18-35, familiar with modern technology but also capable of exploring the physical world as capable adults. Users of any gender and background should feel invited to use this site, by encompassing a coffee theme that is not particularly gendered.</a:t>
            </a:r>
            <a:endParaRPr lang="en-AU" sz="1800" dirty="0">
              <a:effectLst/>
              <a:latin typeface="Calibri" panose="020F0502020204030204" pitchFamily="34" charset="0"/>
              <a:ea typeface="SimSun" panose="02010600030101010101" pitchFamily="2" charset="-122"/>
              <a:cs typeface="Arial" panose="020B0604020202020204" pitchFamily="34" charset="0"/>
            </a:endParaRPr>
          </a:p>
          <a:p>
            <a:endParaRPr lang="en-AU" dirty="0"/>
          </a:p>
        </p:txBody>
      </p:sp>
    </p:spTree>
    <p:extLst>
      <p:ext uri="{BB962C8B-B14F-4D97-AF65-F5344CB8AC3E}">
        <p14:creationId xmlns:p14="http://schemas.microsoft.com/office/powerpoint/2010/main" val="1386762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607D8-66C3-F8D0-597E-3E76A4D97C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301F13-BAC4-E7F7-1EDB-60326DD87610}"/>
              </a:ext>
            </a:extLst>
          </p:cNvPr>
          <p:cNvSpPr>
            <a:spLocks noGrp="1"/>
          </p:cNvSpPr>
          <p:nvPr>
            <p:ph type="title"/>
          </p:nvPr>
        </p:nvSpPr>
        <p:spPr/>
        <p:txBody>
          <a:bodyPr/>
          <a:lstStyle/>
          <a:p>
            <a:r>
              <a:rPr lang="en-AU" sz="1800" b="1" dirty="0">
                <a:solidFill>
                  <a:srgbClr val="365F91"/>
                </a:solidFill>
                <a:effectLst/>
                <a:latin typeface="Times New Roman" panose="02020603050405020304" pitchFamily="18" charset="0"/>
                <a:ea typeface="SimSun" panose="02010600030101010101" pitchFamily="2" charset="-122"/>
                <a:cs typeface="Times New Roman" panose="02020603050405020304" pitchFamily="18" charset="0"/>
              </a:rPr>
              <a:t>List of top 5 Prioritized Objectives</a:t>
            </a:r>
            <a:r>
              <a:rPr lang="en-AU" sz="1800" dirty="0">
                <a:effectLst/>
                <a:latin typeface="Times New Roman" panose="02020603050405020304" pitchFamily="18" charset="0"/>
                <a:ea typeface="SimSun" panose="02010600030101010101" pitchFamily="2" charset="-122"/>
              </a:rPr>
              <a:t> </a:t>
            </a:r>
            <a:endParaRPr lang="en-AU" dirty="0"/>
          </a:p>
        </p:txBody>
      </p:sp>
      <p:sp>
        <p:nvSpPr>
          <p:cNvPr id="5" name="Rectangle 1">
            <a:extLst>
              <a:ext uri="{FF2B5EF4-FFF2-40B4-BE49-F238E27FC236}">
                <a16:creationId xmlns:a16="http://schemas.microsoft.com/office/drawing/2014/main" id="{4589608B-C2F8-6430-AFE2-58642ACC974A}"/>
              </a:ext>
            </a:extLst>
          </p:cNvPr>
          <p:cNvSpPr>
            <a:spLocks noChangeArrowheads="1"/>
          </p:cNvSpPr>
          <p:nvPr/>
        </p:nvSpPr>
        <p:spPr bwMode="auto">
          <a:xfrm>
            <a:off x="-3185689" y="-315042"/>
            <a:ext cx="15377689" cy="661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AU" altLang="zh-CN" sz="11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br>
            <a:endParaRPr kumimoji="0" lang="en-AU" altLang="zh-CN"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zh-CN" sz="1800" b="0" i="0" u="none" strike="noStrike" cap="none" normalizeH="0" baseline="0">
              <a:ln>
                <a:noFill/>
              </a:ln>
              <a:solidFill>
                <a:schemeClr val="tx1"/>
              </a:solidFill>
              <a:effectLst/>
              <a:latin typeface="Arial" panose="020B0604020202020204" pitchFamily="34" charset="0"/>
            </a:endParaRPr>
          </a:p>
        </p:txBody>
      </p:sp>
      <p:graphicFrame>
        <p:nvGraphicFramePr>
          <p:cNvPr id="3" name="Table 2">
            <a:extLst>
              <a:ext uri="{FF2B5EF4-FFF2-40B4-BE49-F238E27FC236}">
                <a16:creationId xmlns:a16="http://schemas.microsoft.com/office/drawing/2014/main" id="{BECA5467-2931-EA97-E7D4-9C29157B233E}"/>
              </a:ext>
            </a:extLst>
          </p:cNvPr>
          <p:cNvGraphicFramePr>
            <a:graphicFrameLocks noGrp="1"/>
          </p:cNvGraphicFramePr>
          <p:nvPr>
            <p:extLst>
              <p:ext uri="{D42A27DB-BD31-4B8C-83A1-F6EECF244321}">
                <p14:modId xmlns:p14="http://schemas.microsoft.com/office/powerpoint/2010/main" val="2729520125"/>
              </p:ext>
            </p:extLst>
          </p:nvPr>
        </p:nvGraphicFramePr>
        <p:xfrm>
          <a:off x="924443" y="1866900"/>
          <a:ext cx="9941825" cy="4057092"/>
        </p:xfrm>
        <a:graphic>
          <a:graphicData uri="http://schemas.openxmlformats.org/drawingml/2006/table">
            <a:tbl>
              <a:tblPr firstRow="1" firstCol="1" bandRow="1">
                <a:tableStyleId>{5C22544A-7EE6-4342-B048-85BDC9FD1C3A}</a:tableStyleId>
              </a:tblPr>
              <a:tblGrid>
                <a:gridCol w="4300698">
                  <a:extLst>
                    <a:ext uri="{9D8B030D-6E8A-4147-A177-3AD203B41FA5}">
                      <a16:colId xmlns:a16="http://schemas.microsoft.com/office/drawing/2014/main" val="92697528"/>
                    </a:ext>
                  </a:extLst>
                </a:gridCol>
                <a:gridCol w="4698928">
                  <a:extLst>
                    <a:ext uri="{9D8B030D-6E8A-4147-A177-3AD203B41FA5}">
                      <a16:colId xmlns:a16="http://schemas.microsoft.com/office/drawing/2014/main" val="1964949085"/>
                    </a:ext>
                  </a:extLst>
                </a:gridCol>
                <a:gridCol w="942199">
                  <a:extLst>
                    <a:ext uri="{9D8B030D-6E8A-4147-A177-3AD203B41FA5}">
                      <a16:colId xmlns:a16="http://schemas.microsoft.com/office/drawing/2014/main" val="4115445158"/>
                    </a:ext>
                  </a:extLst>
                </a:gridCol>
              </a:tblGrid>
              <a:tr h="488650">
                <a:tc>
                  <a:txBody>
                    <a:bodyPr/>
                    <a:lstStyle/>
                    <a:p>
                      <a:pPr algn="ctr"/>
                      <a:r>
                        <a:rPr lang="en-AU" sz="1600">
                          <a:effectLst/>
                        </a:rPr>
                        <a:t>Item</a:t>
                      </a:r>
                      <a:endParaRPr lang="en-AU" sz="16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ctr"/>
                      <a:r>
                        <a:rPr lang="en-AU" sz="1600">
                          <a:effectLst/>
                        </a:rPr>
                        <a:t>Justification</a:t>
                      </a:r>
                      <a:endParaRPr lang="en-AU" sz="16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ctr"/>
                      <a:r>
                        <a:rPr lang="en-AU" sz="1600">
                          <a:effectLst/>
                        </a:rPr>
                        <a:t>Priority [1...5]</a:t>
                      </a:r>
                      <a:endParaRPr lang="en-AU" sz="16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1119598097"/>
                  </a:ext>
                </a:extLst>
              </a:tr>
              <a:tr h="826078">
                <a:tc>
                  <a:txBody>
                    <a:bodyPr/>
                    <a:lstStyle/>
                    <a:p>
                      <a:pPr>
                        <a:lnSpc>
                          <a:spcPct val="115000"/>
                        </a:lnSpc>
                        <a:spcAft>
                          <a:spcPts val="1000"/>
                        </a:spcAft>
                      </a:pPr>
                      <a:r>
                        <a:rPr lang="en-AU" sz="1600" dirty="0">
                          <a:effectLst/>
                        </a:rPr>
                        <a:t>Build interactive branding</a:t>
                      </a:r>
                      <a:endParaRPr lang="en-AU" sz="16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15000"/>
                        </a:lnSpc>
                        <a:spcAft>
                          <a:spcPts val="1000"/>
                        </a:spcAft>
                      </a:pPr>
                      <a:r>
                        <a:rPr lang="en-AU" sz="1600">
                          <a:effectLst/>
                        </a:rPr>
                        <a:t>The characterisation of Chattea is definitely the most important aspect in order to make it the application engaging and memorable</a:t>
                      </a:r>
                      <a:endParaRPr lang="en-AU" sz="16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15000"/>
                        </a:lnSpc>
                        <a:spcAft>
                          <a:spcPts val="1000"/>
                        </a:spcAft>
                      </a:pPr>
                      <a:r>
                        <a:rPr lang="en-AU" sz="1600">
                          <a:effectLst/>
                        </a:rPr>
                        <a:t>1</a:t>
                      </a:r>
                      <a:endParaRPr lang="en-AU" sz="16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612539668"/>
                  </a:ext>
                </a:extLst>
              </a:tr>
              <a:tr h="545104">
                <a:tc>
                  <a:txBody>
                    <a:bodyPr/>
                    <a:lstStyle/>
                    <a:p>
                      <a:pPr>
                        <a:lnSpc>
                          <a:spcPct val="115000"/>
                        </a:lnSpc>
                        <a:spcAft>
                          <a:spcPts val="1000"/>
                        </a:spcAft>
                      </a:pPr>
                      <a:r>
                        <a:rPr lang="en-AU" sz="1600">
                          <a:effectLst/>
                        </a:rPr>
                        <a:t>To network</a:t>
                      </a:r>
                      <a:endParaRPr lang="en-AU" sz="16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15000"/>
                        </a:lnSpc>
                        <a:spcAft>
                          <a:spcPts val="1000"/>
                        </a:spcAft>
                      </a:pPr>
                      <a:r>
                        <a:rPr lang="en-AU" sz="1600">
                          <a:effectLst/>
                        </a:rPr>
                        <a:t>Chattea is a social networking app and will hugely rely on user interaction</a:t>
                      </a:r>
                      <a:endParaRPr lang="en-AU" sz="16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15000"/>
                        </a:lnSpc>
                        <a:spcAft>
                          <a:spcPts val="1000"/>
                        </a:spcAft>
                      </a:pPr>
                      <a:r>
                        <a:rPr lang="en-AU" sz="1600">
                          <a:effectLst/>
                        </a:rPr>
                        <a:t>2</a:t>
                      </a:r>
                      <a:endParaRPr lang="en-AU" sz="16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630795905"/>
                  </a:ext>
                </a:extLst>
              </a:tr>
              <a:tr h="545104">
                <a:tc>
                  <a:txBody>
                    <a:bodyPr/>
                    <a:lstStyle/>
                    <a:p>
                      <a:pPr>
                        <a:lnSpc>
                          <a:spcPct val="115000"/>
                        </a:lnSpc>
                        <a:spcAft>
                          <a:spcPts val="1000"/>
                        </a:spcAft>
                      </a:pPr>
                      <a:r>
                        <a:rPr lang="en-AU" sz="1600">
                          <a:effectLst/>
                        </a:rPr>
                        <a:t>To make business information available</a:t>
                      </a:r>
                      <a:endParaRPr lang="en-AU" sz="16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15000"/>
                        </a:lnSpc>
                        <a:spcAft>
                          <a:spcPts val="1000"/>
                        </a:spcAft>
                      </a:pPr>
                      <a:r>
                        <a:rPr lang="en-AU" sz="1600">
                          <a:effectLst/>
                        </a:rPr>
                        <a:t>Café businesses are given publicity and will encourage users to look at their menus and products</a:t>
                      </a:r>
                      <a:endParaRPr lang="en-AU" sz="16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15000"/>
                        </a:lnSpc>
                        <a:spcAft>
                          <a:spcPts val="1000"/>
                        </a:spcAft>
                      </a:pPr>
                      <a:r>
                        <a:rPr lang="en-AU" sz="1600">
                          <a:effectLst/>
                        </a:rPr>
                        <a:t>5</a:t>
                      </a:r>
                      <a:endParaRPr lang="en-AU" sz="16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4007536007"/>
                  </a:ext>
                </a:extLst>
              </a:tr>
              <a:tr h="826078">
                <a:tc>
                  <a:txBody>
                    <a:bodyPr/>
                    <a:lstStyle/>
                    <a:p>
                      <a:pPr>
                        <a:lnSpc>
                          <a:spcPct val="115000"/>
                        </a:lnSpc>
                        <a:spcAft>
                          <a:spcPts val="1000"/>
                        </a:spcAft>
                      </a:pPr>
                      <a:r>
                        <a:rPr lang="en-AU" sz="1600">
                          <a:effectLst/>
                        </a:rPr>
                        <a:t>To heighten public interest</a:t>
                      </a:r>
                      <a:endParaRPr lang="en-AU" sz="16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15000"/>
                        </a:lnSpc>
                        <a:spcAft>
                          <a:spcPts val="1000"/>
                        </a:spcAft>
                      </a:pPr>
                      <a:r>
                        <a:rPr lang="en-AU" sz="1600">
                          <a:effectLst/>
                        </a:rPr>
                        <a:t>Chattea is meant to bring more attention to local coffee shops and bring out the online community into a real life cafe</a:t>
                      </a:r>
                      <a:endParaRPr lang="en-AU" sz="16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15000"/>
                        </a:lnSpc>
                        <a:spcAft>
                          <a:spcPts val="1000"/>
                        </a:spcAft>
                      </a:pPr>
                      <a:r>
                        <a:rPr lang="en-AU" sz="1600">
                          <a:effectLst/>
                        </a:rPr>
                        <a:t>3</a:t>
                      </a:r>
                      <a:endParaRPr lang="en-AU" sz="16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712468116"/>
                  </a:ext>
                </a:extLst>
              </a:tr>
              <a:tr h="826078">
                <a:tc>
                  <a:txBody>
                    <a:bodyPr/>
                    <a:lstStyle/>
                    <a:p>
                      <a:pPr>
                        <a:lnSpc>
                          <a:spcPct val="115000"/>
                        </a:lnSpc>
                        <a:spcAft>
                          <a:spcPts val="1000"/>
                        </a:spcAft>
                      </a:pPr>
                      <a:r>
                        <a:rPr lang="en-AU" sz="1600">
                          <a:effectLst/>
                        </a:rPr>
                        <a:t>To serve the local market</a:t>
                      </a:r>
                      <a:endParaRPr lang="en-AU" sz="16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15000"/>
                        </a:lnSpc>
                        <a:spcAft>
                          <a:spcPts val="1000"/>
                        </a:spcAft>
                      </a:pPr>
                      <a:r>
                        <a:rPr lang="en-AU" sz="1600">
                          <a:effectLst/>
                        </a:rPr>
                        <a:t>As a result of helping bring the online community into physical places, this would serve the coffee shops this product is aimed towards</a:t>
                      </a:r>
                      <a:endParaRPr lang="en-AU" sz="16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a:lnSpc>
                          <a:spcPct val="115000"/>
                        </a:lnSpc>
                        <a:spcAft>
                          <a:spcPts val="1000"/>
                        </a:spcAft>
                      </a:pPr>
                      <a:r>
                        <a:rPr lang="en-AU" sz="1600" dirty="0">
                          <a:effectLst/>
                        </a:rPr>
                        <a:t>4</a:t>
                      </a:r>
                      <a:endParaRPr lang="en-AU" sz="16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737057496"/>
                  </a:ext>
                </a:extLst>
              </a:tr>
            </a:tbl>
          </a:graphicData>
        </a:graphic>
      </p:graphicFrame>
    </p:spTree>
    <p:extLst>
      <p:ext uri="{BB962C8B-B14F-4D97-AF65-F5344CB8AC3E}">
        <p14:creationId xmlns:p14="http://schemas.microsoft.com/office/powerpoint/2010/main" val="3171506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C51D5-875B-6554-CE38-294574E84FC6}"/>
              </a:ext>
            </a:extLst>
          </p:cNvPr>
          <p:cNvSpPr>
            <a:spLocks noGrp="1"/>
          </p:cNvSpPr>
          <p:nvPr>
            <p:ph type="title"/>
          </p:nvPr>
        </p:nvSpPr>
        <p:spPr/>
        <p:txBody>
          <a:bodyPr/>
          <a:lstStyle/>
          <a:p>
            <a:endParaRPr lang="en-AU"/>
          </a:p>
        </p:txBody>
      </p:sp>
      <p:graphicFrame>
        <p:nvGraphicFramePr>
          <p:cNvPr id="4" name="Content Placeholder 3">
            <a:extLst>
              <a:ext uri="{FF2B5EF4-FFF2-40B4-BE49-F238E27FC236}">
                <a16:creationId xmlns:a16="http://schemas.microsoft.com/office/drawing/2014/main" id="{2ED7BC53-4199-2085-3815-E9E2F8D1198D}"/>
              </a:ext>
            </a:extLst>
          </p:cNvPr>
          <p:cNvGraphicFramePr>
            <a:graphicFrameLocks noGrp="1"/>
          </p:cNvGraphicFramePr>
          <p:nvPr>
            <p:ph idx="1"/>
            <p:extLst>
              <p:ext uri="{D42A27DB-BD31-4B8C-83A1-F6EECF244321}">
                <p14:modId xmlns:p14="http://schemas.microsoft.com/office/powerpoint/2010/main" val="4079063167"/>
              </p:ext>
            </p:extLst>
          </p:nvPr>
        </p:nvGraphicFramePr>
        <p:xfrm>
          <a:off x="2053513" y="121390"/>
          <a:ext cx="8074326" cy="6615220"/>
        </p:xfrm>
        <a:graphic>
          <a:graphicData uri="http://schemas.openxmlformats.org/drawingml/2006/table">
            <a:tbl>
              <a:tblPr firstRow="1" firstCol="1" bandRow="1">
                <a:tableStyleId>{5C22544A-7EE6-4342-B048-85BDC9FD1C3A}</a:tableStyleId>
              </a:tblPr>
              <a:tblGrid>
                <a:gridCol w="2611767">
                  <a:extLst>
                    <a:ext uri="{9D8B030D-6E8A-4147-A177-3AD203B41FA5}">
                      <a16:colId xmlns:a16="http://schemas.microsoft.com/office/drawing/2014/main" val="310939645"/>
                    </a:ext>
                  </a:extLst>
                </a:gridCol>
                <a:gridCol w="657018">
                  <a:extLst>
                    <a:ext uri="{9D8B030D-6E8A-4147-A177-3AD203B41FA5}">
                      <a16:colId xmlns:a16="http://schemas.microsoft.com/office/drawing/2014/main" val="2726331346"/>
                    </a:ext>
                  </a:extLst>
                </a:gridCol>
                <a:gridCol w="4805541">
                  <a:extLst>
                    <a:ext uri="{9D8B030D-6E8A-4147-A177-3AD203B41FA5}">
                      <a16:colId xmlns:a16="http://schemas.microsoft.com/office/drawing/2014/main" val="1685356448"/>
                    </a:ext>
                  </a:extLst>
                </a:gridCol>
              </a:tblGrid>
              <a:tr h="279817">
                <a:tc gridSpan="2">
                  <a:txBody>
                    <a:bodyPr/>
                    <a:lstStyle/>
                    <a:p>
                      <a:pPr>
                        <a:lnSpc>
                          <a:spcPct val="115000"/>
                        </a:lnSpc>
                        <a:spcAft>
                          <a:spcPts val="1000"/>
                        </a:spcAft>
                      </a:pPr>
                      <a:r>
                        <a:rPr lang="en-AU" sz="1200">
                          <a:effectLst/>
                        </a:rPr>
                        <a:t>A general description of the user.</a:t>
                      </a:r>
                      <a:endParaRPr lang="en-AU" sz="1200">
                        <a:effectLst/>
                        <a:latin typeface="Calibri" panose="020F0502020204030204" pitchFamily="34" charset="0"/>
                        <a:ea typeface="SimSun" panose="02010600030101010101" pitchFamily="2" charset="-122"/>
                        <a:cs typeface="Arial" panose="020B0604020202020204" pitchFamily="34" charset="0"/>
                      </a:endParaRPr>
                    </a:p>
                  </a:txBody>
                  <a:tcPr marL="23136" marR="23136" marT="0" marB="0"/>
                </a:tc>
                <a:tc hMerge="1">
                  <a:txBody>
                    <a:bodyPr/>
                    <a:lstStyle/>
                    <a:p>
                      <a:endParaRPr lang="en-AU"/>
                    </a:p>
                  </a:txBody>
                  <a:tcPr/>
                </a:tc>
                <a:tc>
                  <a:txBody>
                    <a:bodyPr/>
                    <a:lstStyle/>
                    <a:p>
                      <a:pPr>
                        <a:lnSpc>
                          <a:spcPct val="115000"/>
                        </a:lnSpc>
                        <a:spcAft>
                          <a:spcPts val="1000"/>
                        </a:spcAft>
                      </a:pPr>
                      <a:r>
                        <a:rPr lang="en-AU" sz="1200" dirty="0">
                          <a:effectLst/>
                        </a:rPr>
                        <a:t>Small PHOTO</a:t>
                      </a:r>
                      <a:endParaRPr lang="en-AU" sz="1200" dirty="0">
                        <a:effectLst/>
                        <a:latin typeface="Calibri" panose="020F0502020204030204" pitchFamily="34" charset="0"/>
                        <a:ea typeface="SimSun" panose="02010600030101010101" pitchFamily="2" charset="-122"/>
                        <a:cs typeface="Arial" panose="020B0604020202020204" pitchFamily="34" charset="0"/>
                      </a:endParaRPr>
                    </a:p>
                  </a:txBody>
                  <a:tcPr marL="23136" marR="23136" marT="0" marB="0"/>
                </a:tc>
                <a:extLst>
                  <a:ext uri="{0D108BD9-81ED-4DB2-BD59-A6C34878D82A}">
                    <a16:rowId xmlns:a16="http://schemas.microsoft.com/office/drawing/2014/main" val="2323333334"/>
                  </a:ext>
                </a:extLst>
              </a:tr>
              <a:tr h="2516927">
                <a:tc gridSpan="2">
                  <a:txBody>
                    <a:bodyPr/>
                    <a:lstStyle/>
                    <a:p>
                      <a:pPr>
                        <a:lnSpc>
                          <a:spcPct val="115000"/>
                        </a:lnSpc>
                        <a:spcAft>
                          <a:spcPts val="1000"/>
                        </a:spcAft>
                      </a:pPr>
                      <a:r>
                        <a:rPr lang="en-AU" sz="1200" dirty="0">
                          <a:effectLst/>
                        </a:rPr>
                        <a:t> </a:t>
                      </a:r>
                    </a:p>
                    <a:p>
                      <a:pPr>
                        <a:lnSpc>
                          <a:spcPct val="115000"/>
                        </a:lnSpc>
                        <a:spcAft>
                          <a:spcPts val="1000"/>
                        </a:spcAft>
                      </a:pPr>
                      <a:r>
                        <a:rPr lang="en-AU" sz="1200" dirty="0">
                          <a:effectLst/>
                        </a:rPr>
                        <a:t>24 – Jessica is a university student studying marketing at Griffith university. She is 24 years old and has played the occasional video game, enjoys time at cafes with friends. Loves a strong macchiato, social and looking for more ways to connect with people in her city.</a:t>
                      </a:r>
                      <a:endParaRPr lang="en-AU" sz="1200" dirty="0">
                        <a:effectLst/>
                        <a:latin typeface="Calibri" panose="020F0502020204030204" pitchFamily="34" charset="0"/>
                        <a:ea typeface="SimSun" panose="02010600030101010101" pitchFamily="2" charset="-122"/>
                        <a:cs typeface="Arial" panose="020B0604020202020204" pitchFamily="34" charset="0"/>
                      </a:endParaRPr>
                    </a:p>
                  </a:txBody>
                  <a:tcPr marL="23136" marR="23136" marT="0" marB="0"/>
                </a:tc>
                <a:tc hMerge="1">
                  <a:txBody>
                    <a:bodyPr/>
                    <a:lstStyle/>
                    <a:p>
                      <a:endParaRPr lang="en-AU"/>
                    </a:p>
                  </a:txBody>
                  <a:tcPr/>
                </a:tc>
                <a:tc>
                  <a:txBody>
                    <a:bodyPr/>
                    <a:lstStyle/>
                    <a:p>
                      <a:pPr>
                        <a:lnSpc>
                          <a:spcPct val="115000"/>
                        </a:lnSpc>
                        <a:spcAft>
                          <a:spcPts val="1000"/>
                        </a:spcAft>
                      </a:pPr>
                      <a:r>
                        <a:rPr lang="en-AU" sz="1200" dirty="0">
                          <a:effectLst/>
                        </a:rPr>
                        <a:t> </a:t>
                      </a:r>
                    </a:p>
                    <a:p>
                      <a:pPr>
                        <a:lnSpc>
                          <a:spcPct val="115000"/>
                        </a:lnSpc>
                        <a:spcAft>
                          <a:spcPts val="1000"/>
                        </a:spcAft>
                      </a:pPr>
                      <a:r>
                        <a:rPr lang="en-AU" sz="1200" dirty="0">
                          <a:effectLst/>
                        </a:rPr>
                        <a:t> </a:t>
                      </a:r>
                    </a:p>
                    <a:p>
                      <a:pPr>
                        <a:lnSpc>
                          <a:spcPct val="115000"/>
                        </a:lnSpc>
                        <a:spcAft>
                          <a:spcPts val="1000"/>
                        </a:spcAft>
                      </a:pPr>
                      <a:r>
                        <a:rPr lang="en-AU" sz="1200" dirty="0">
                          <a:effectLst/>
                        </a:rPr>
                        <a:t> </a:t>
                      </a:r>
                    </a:p>
                    <a:p>
                      <a:pPr>
                        <a:lnSpc>
                          <a:spcPct val="115000"/>
                        </a:lnSpc>
                        <a:spcAft>
                          <a:spcPts val="1000"/>
                        </a:spcAft>
                      </a:pPr>
                      <a:r>
                        <a:rPr lang="en-AU" sz="1200" dirty="0">
                          <a:effectLst/>
                        </a:rPr>
                        <a:t>https://www.shutterstock.com/image-photo/happy-young-woman-sitting-on-sofa-2018571389</a:t>
                      </a:r>
                    </a:p>
                    <a:p>
                      <a:pPr>
                        <a:lnSpc>
                          <a:spcPct val="115000"/>
                        </a:lnSpc>
                        <a:spcAft>
                          <a:spcPts val="1000"/>
                        </a:spcAft>
                      </a:pPr>
                      <a:r>
                        <a:rPr lang="en-AU" sz="1200" dirty="0">
                          <a:effectLst/>
                        </a:rPr>
                        <a:t> </a:t>
                      </a:r>
                      <a:endParaRPr lang="en-AU" sz="1200" dirty="0">
                        <a:effectLst/>
                        <a:latin typeface="Calibri" panose="020F0502020204030204" pitchFamily="34" charset="0"/>
                        <a:ea typeface="SimSun" panose="02010600030101010101" pitchFamily="2" charset="-122"/>
                        <a:cs typeface="Arial" panose="020B0604020202020204" pitchFamily="34" charset="0"/>
                      </a:endParaRPr>
                    </a:p>
                  </a:txBody>
                  <a:tcPr marL="23136" marR="23136" marT="0" marB="0"/>
                </a:tc>
                <a:extLst>
                  <a:ext uri="{0D108BD9-81ED-4DB2-BD59-A6C34878D82A}">
                    <a16:rowId xmlns:a16="http://schemas.microsoft.com/office/drawing/2014/main" val="2471036258"/>
                  </a:ext>
                </a:extLst>
              </a:tr>
              <a:tr h="228270">
                <a:tc gridSpan="3">
                  <a:txBody>
                    <a:bodyPr/>
                    <a:lstStyle/>
                    <a:p>
                      <a:pPr>
                        <a:lnSpc>
                          <a:spcPct val="115000"/>
                        </a:lnSpc>
                        <a:spcAft>
                          <a:spcPts val="1000"/>
                        </a:spcAft>
                      </a:pPr>
                      <a:r>
                        <a:rPr lang="en-AU" sz="1200">
                          <a:effectLst/>
                        </a:rPr>
                        <a:t>USER OBJECTIVES (why will the user use your application) </a:t>
                      </a:r>
                      <a:endParaRPr lang="en-AU" sz="1200">
                        <a:effectLst/>
                        <a:latin typeface="Calibri" panose="020F0502020204030204" pitchFamily="34" charset="0"/>
                        <a:ea typeface="SimSun" panose="02010600030101010101" pitchFamily="2" charset="-122"/>
                        <a:cs typeface="Arial" panose="020B0604020202020204" pitchFamily="34" charset="0"/>
                      </a:endParaRPr>
                    </a:p>
                  </a:txBody>
                  <a:tcPr marL="23136" marR="23136" marT="0" marB="0"/>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1861895405"/>
                  </a:ext>
                </a:extLst>
              </a:tr>
              <a:tr h="186252">
                <a:tc gridSpan="3">
                  <a:txBody>
                    <a:bodyPr/>
                    <a:lstStyle/>
                    <a:p>
                      <a:pPr>
                        <a:lnSpc>
                          <a:spcPct val="115000"/>
                        </a:lnSpc>
                        <a:spcAft>
                          <a:spcPts val="1000"/>
                        </a:spcAft>
                      </a:pPr>
                      <a:r>
                        <a:rPr lang="en-AU" sz="1200">
                          <a:effectLst/>
                        </a:rPr>
                        <a:t>USER PROFILE Name | Jessica</a:t>
                      </a:r>
                      <a:endParaRPr lang="en-AU" sz="1200">
                        <a:effectLst/>
                        <a:latin typeface="Calibri" panose="020F0502020204030204" pitchFamily="34" charset="0"/>
                        <a:ea typeface="SimSun" panose="02010600030101010101" pitchFamily="2" charset="-122"/>
                        <a:cs typeface="Arial" panose="020B0604020202020204" pitchFamily="34" charset="0"/>
                      </a:endParaRPr>
                    </a:p>
                  </a:txBody>
                  <a:tcPr marL="23136" marR="23136" marT="0" marB="0"/>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829692777"/>
                  </a:ext>
                </a:extLst>
              </a:tr>
              <a:tr h="186372">
                <a:tc>
                  <a:txBody>
                    <a:bodyPr/>
                    <a:lstStyle/>
                    <a:p>
                      <a:pPr>
                        <a:lnSpc>
                          <a:spcPct val="115000"/>
                        </a:lnSpc>
                        <a:spcAft>
                          <a:spcPts val="1000"/>
                        </a:spcAft>
                      </a:pPr>
                      <a:r>
                        <a:rPr lang="en-AU" sz="1200">
                          <a:effectLst/>
                        </a:rPr>
                        <a:t>Gender/ age group</a:t>
                      </a:r>
                      <a:endParaRPr lang="en-AU" sz="1200">
                        <a:effectLst/>
                        <a:latin typeface="Calibri" panose="020F0502020204030204" pitchFamily="34" charset="0"/>
                        <a:ea typeface="SimSun" panose="02010600030101010101" pitchFamily="2" charset="-122"/>
                        <a:cs typeface="Arial" panose="020B0604020202020204" pitchFamily="34" charset="0"/>
                      </a:endParaRPr>
                    </a:p>
                  </a:txBody>
                  <a:tcPr marL="23136" marR="23136" marT="0" marB="0"/>
                </a:tc>
                <a:tc gridSpan="2">
                  <a:txBody>
                    <a:bodyPr/>
                    <a:lstStyle/>
                    <a:p>
                      <a:pPr>
                        <a:lnSpc>
                          <a:spcPct val="115000"/>
                        </a:lnSpc>
                        <a:spcAft>
                          <a:spcPts val="1000"/>
                        </a:spcAft>
                      </a:pPr>
                      <a:r>
                        <a:rPr lang="en-AU" sz="1200" dirty="0">
                          <a:effectLst/>
                        </a:rPr>
                        <a:t>Female, 22</a:t>
                      </a:r>
                      <a:endParaRPr lang="en-AU" sz="1200" dirty="0">
                        <a:effectLst/>
                        <a:latin typeface="Calibri" panose="020F0502020204030204" pitchFamily="34" charset="0"/>
                        <a:ea typeface="SimSun" panose="02010600030101010101" pitchFamily="2" charset="-122"/>
                        <a:cs typeface="Arial" panose="020B0604020202020204" pitchFamily="34" charset="0"/>
                      </a:endParaRPr>
                    </a:p>
                  </a:txBody>
                  <a:tcPr marL="23136" marR="23136" marT="0" marB="0"/>
                </a:tc>
                <a:tc hMerge="1">
                  <a:txBody>
                    <a:bodyPr/>
                    <a:lstStyle/>
                    <a:p>
                      <a:endParaRPr lang="en-AU"/>
                    </a:p>
                  </a:txBody>
                  <a:tcPr/>
                </a:tc>
                <a:extLst>
                  <a:ext uri="{0D108BD9-81ED-4DB2-BD59-A6C34878D82A}">
                    <a16:rowId xmlns:a16="http://schemas.microsoft.com/office/drawing/2014/main" val="2494484245"/>
                  </a:ext>
                </a:extLst>
              </a:tr>
              <a:tr h="228270">
                <a:tc>
                  <a:txBody>
                    <a:bodyPr/>
                    <a:lstStyle/>
                    <a:p>
                      <a:pPr>
                        <a:lnSpc>
                          <a:spcPct val="115000"/>
                        </a:lnSpc>
                        <a:spcAft>
                          <a:spcPts val="1000"/>
                        </a:spcAft>
                      </a:pPr>
                      <a:r>
                        <a:rPr lang="en-AU" sz="1200">
                          <a:effectLst/>
                        </a:rPr>
                        <a:t>Experience</a:t>
                      </a:r>
                      <a:endParaRPr lang="en-AU" sz="1200">
                        <a:effectLst/>
                        <a:latin typeface="Calibri" panose="020F0502020204030204" pitchFamily="34" charset="0"/>
                        <a:ea typeface="SimSun" panose="02010600030101010101" pitchFamily="2" charset="-122"/>
                        <a:cs typeface="Arial" panose="020B0604020202020204" pitchFamily="34" charset="0"/>
                      </a:endParaRPr>
                    </a:p>
                  </a:txBody>
                  <a:tcPr marL="23136" marR="23136" marT="0" marB="0"/>
                </a:tc>
                <a:tc gridSpan="2">
                  <a:txBody>
                    <a:bodyPr/>
                    <a:lstStyle/>
                    <a:p>
                      <a:pPr>
                        <a:lnSpc>
                          <a:spcPct val="115000"/>
                        </a:lnSpc>
                        <a:spcAft>
                          <a:spcPts val="1000"/>
                        </a:spcAft>
                      </a:pPr>
                      <a:r>
                        <a:rPr lang="en-AU" sz="1200">
                          <a:effectLst/>
                        </a:rPr>
                        <a:t>Frequently uses insta, often working on Word and Excel</a:t>
                      </a:r>
                      <a:endParaRPr lang="en-AU" sz="1200">
                        <a:effectLst/>
                        <a:latin typeface="Calibri" panose="020F0502020204030204" pitchFamily="34" charset="0"/>
                        <a:ea typeface="SimSun" panose="02010600030101010101" pitchFamily="2" charset="-122"/>
                        <a:cs typeface="Arial" panose="020B0604020202020204" pitchFamily="34" charset="0"/>
                      </a:endParaRPr>
                    </a:p>
                  </a:txBody>
                  <a:tcPr marL="23136" marR="23136" marT="0" marB="0"/>
                </a:tc>
                <a:tc hMerge="1">
                  <a:txBody>
                    <a:bodyPr/>
                    <a:lstStyle/>
                    <a:p>
                      <a:endParaRPr lang="en-AU"/>
                    </a:p>
                  </a:txBody>
                  <a:tcPr/>
                </a:tc>
                <a:extLst>
                  <a:ext uri="{0D108BD9-81ED-4DB2-BD59-A6C34878D82A}">
                    <a16:rowId xmlns:a16="http://schemas.microsoft.com/office/drawing/2014/main" val="3696507567"/>
                  </a:ext>
                </a:extLst>
              </a:tr>
              <a:tr h="186372">
                <a:tc>
                  <a:txBody>
                    <a:bodyPr/>
                    <a:lstStyle/>
                    <a:p>
                      <a:pPr>
                        <a:lnSpc>
                          <a:spcPct val="115000"/>
                        </a:lnSpc>
                        <a:spcAft>
                          <a:spcPts val="1000"/>
                        </a:spcAft>
                      </a:pPr>
                      <a:r>
                        <a:rPr lang="en-AU" sz="1200">
                          <a:effectLst/>
                        </a:rPr>
                        <a:t>Education</a:t>
                      </a:r>
                      <a:endParaRPr lang="en-AU" sz="1200">
                        <a:effectLst/>
                        <a:latin typeface="Calibri" panose="020F0502020204030204" pitchFamily="34" charset="0"/>
                        <a:ea typeface="SimSun" panose="02010600030101010101" pitchFamily="2" charset="-122"/>
                        <a:cs typeface="Arial" panose="020B0604020202020204" pitchFamily="34" charset="0"/>
                      </a:endParaRPr>
                    </a:p>
                  </a:txBody>
                  <a:tcPr marL="23136" marR="23136" marT="0" marB="0"/>
                </a:tc>
                <a:tc gridSpan="2">
                  <a:txBody>
                    <a:bodyPr/>
                    <a:lstStyle/>
                    <a:p>
                      <a:pPr>
                        <a:lnSpc>
                          <a:spcPct val="115000"/>
                        </a:lnSpc>
                        <a:spcAft>
                          <a:spcPts val="1000"/>
                        </a:spcAft>
                      </a:pPr>
                      <a:r>
                        <a:rPr lang="en-AU" sz="1200">
                          <a:effectLst/>
                        </a:rPr>
                        <a:t>University</a:t>
                      </a:r>
                      <a:endParaRPr lang="en-AU" sz="1200">
                        <a:effectLst/>
                        <a:latin typeface="Calibri" panose="020F0502020204030204" pitchFamily="34" charset="0"/>
                        <a:ea typeface="SimSun" panose="02010600030101010101" pitchFamily="2" charset="-122"/>
                        <a:cs typeface="Arial" panose="020B0604020202020204" pitchFamily="34" charset="0"/>
                      </a:endParaRPr>
                    </a:p>
                  </a:txBody>
                  <a:tcPr marL="23136" marR="23136" marT="0" marB="0"/>
                </a:tc>
                <a:tc hMerge="1">
                  <a:txBody>
                    <a:bodyPr/>
                    <a:lstStyle/>
                    <a:p>
                      <a:endParaRPr lang="en-AU"/>
                    </a:p>
                  </a:txBody>
                  <a:tcPr/>
                </a:tc>
                <a:extLst>
                  <a:ext uri="{0D108BD9-81ED-4DB2-BD59-A6C34878D82A}">
                    <a16:rowId xmlns:a16="http://schemas.microsoft.com/office/drawing/2014/main" val="722599917"/>
                  </a:ext>
                </a:extLst>
              </a:tr>
              <a:tr h="186372">
                <a:tc>
                  <a:txBody>
                    <a:bodyPr/>
                    <a:lstStyle/>
                    <a:p>
                      <a:pPr>
                        <a:lnSpc>
                          <a:spcPct val="115000"/>
                        </a:lnSpc>
                        <a:spcAft>
                          <a:spcPts val="1000"/>
                        </a:spcAft>
                      </a:pPr>
                      <a:r>
                        <a:rPr lang="en-AU" sz="1200">
                          <a:effectLst/>
                        </a:rPr>
                        <a:t>Occupation</a:t>
                      </a:r>
                      <a:endParaRPr lang="en-AU" sz="1200">
                        <a:effectLst/>
                        <a:latin typeface="Calibri" panose="020F0502020204030204" pitchFamily="34" charset="0"/>
                        <a:ea typeface="SimSun" panose="02010600030101010101" pitchFamily="2" charset="-122"/>
                        <a:cs typeface="Arial" panose="020B0604020202020204" pitchFamily="34" charset="0"/>
                      </a:endParaRPr>
                    </a:p>
                  </a:txBody>
                  <a:tcPr marL="23136" marR="23136" marT="0" marB="0"/>
                </a:tc>
                <a:tc gridSpan="2">
                  <a:txBody>
                    <a:bodyPr/>
                    <a:lstStyle/>
                    <a:p>
                      <a:pPr>
                        <a:lnSpc>
                          <a:spcPct val="115000"/>
                        </a:lnSpc>
                        <a:spcAft>
                          <a:spcPts val="1000"/>
                        </a:spcAft>
                      </a:pPr>
                      <a:r>
                        <a:rPr lang="en-AU" sz="1200">
                          <a:effectLst/>
                        </a:rPr>
                        <a:t>student</a:t>
                      </a:r>
                      <a:endParaRPr lang="en-AU" sz="1200">
                        <a:effectLst/>
                        <a:latin typeface="Calibri" panose="020F0502020204030204" pitchFamily="34" charset="0"/>
                        <a:ea typeface="SimSun" panose="02010600030101010101" pitchFamily="2" charset="-122"/>
                        <a:cs typeface="Arial" panose="020B0604020202020204" pitchFamily="34" charset="0"/>
                      </a:endParaRPr>
                    </a:p>
                  </a:txBody>
                  <a:tcPr marL="23136" marR="23136" marT="0" marB="0"/>
                </a:tc>
                <a:tc hMerge="1">
                  <a:txBody>
                    <a:bodyPr/>
                    <a:lstStyle/>
                    <a:p>
                      <a:endParaRPr lang="en-AU"/>
                    </a:p>
                  </a:txBody>
                  <a:tcPr/>
                </a:tc>
                <a:extLst>
                  <a:ext uri="{0D108BD9-81ED-4DB2-BD59-A6C34878D82A}">
                    <a16:rowId xmlns:a16="http://schemas.microsoft.com/office/drawing/2014/main" val="3615044621"/>
                  </a:ext>
                </a:extLst>
              </a:tr>
              <a:tr h="186372">
                <a:tc>
                  <a:txBody>
                    <a:bodyPr/>
                    <a:lstStyle/>
                    <a:p>
                      <a:pPr>
                        <a:lnSpc>
                          <a:spcPct val="115000"/>
                        </a:lnSpc>
                        <a:spcAft>
                          <a:spcPts val="1000"/>
                        </a:spcAft>
                      </a:pPr>
                      <a:r>
                        <a:rPr lang="en-AU" sz="1200">
                          <a:effectLst/>
                        </a:rPr>
                        <a:t>Residence</a:t>
                      </a:r>
                      <a:endParaRPr lang="en-AU" sz="1200">
                        <a:effectLst/>
                        <a:latin typeface="Calibri" panose="020F0502020204030204" pitchFamily="34" charset="0"/>
                        <a:ea typeface="SimSun" panose="02010600030101010101" pitchFamily="2" charset="-122"/>
                        <a:cs typeface="Arial" panose="020B0604020202020204" pitchFamily="34" charset="0"/>
                      </a:endParaRPr>
                    </a:p>
                  </a:txBody>
                  <a:tcPr marL="23136" marR="23136" marT="0" marB="0"/>
                </a:tc>
                <a:tc gridSpan="2">
                  <a:txBody>
                    <a:bodyPr/>
                    <a:lstStyle/>
                    <a:p>
                      <a:pPr>
                        <a:lnSpc>
                          <a:spcPct val="115000"/>
                        </a:lnSpc>
                        <a:spcAft>
                          <a:spcPts val="1000"/>
                        </a:spcAft>
                      </a:pPr>
                      <a:r>
                        <a:rPr lang="en-AU" sz="1200">
                          <a:effectLst/>
                        </a:rPr>
                        <a:t>Brisbane, Australia</a:t>
                      </a:r>
                      <a:endParaRPr lang="en-AU" sz="1200">
                        <a:effectLst/>
                        <a:latin typeface="Calibri" panose="020F0502020204030204" pitchFamily="34" charset="0"/>
                        <a:ea typeface="SimSun" panose="02010600030101010101" pitchFamily="2" charset="-122"/>
                        <a:cs typeface="Arial" panose="020B0604020202020204" pitchFamily="34" charset="0"/>
                      </a:endParaRPr>
                    </a:p>
                  </a:txBody>
                  <a:tcPr marL="23136" marR="23136" marT="0" marB="0"/>
                </a:tc>
                <a:tc hMerge="1">
                  <a:txBody>
                    <a:bodyPr/>
                    <a:lstStyle/>
                    <a:p>
                      <a:endParaRPr lang="en-AU"/>
                    </a:p>
                  </a:txBody>
                  <a:tcPr/>
                </a:tc>
                <a:extLst>
                  <a:ext uri="{0D108BD9-81ED-4DB2-BD59-A6C34878D82A}">
                    <a16:rowId xmlns:a16="http://schemas.microsoft.com/office/drawing/2014/main" val="122747219"/>
                  </a:ext>
                </a:extLst>
              </a:tr>
              <a:tr h="345942">
                <a:tc>
                  <a:txBody>
                    <a:bodyPr/>
                    <a:lstStyle/>
                    <a:p>
                      <a:pPr>
                        <a:lnSpc>
                          <a:spcPct val="115000"/>
                        </a:lnSpc>
                        <a:spcAft>
                          <a:spcPts val="1000"/>
                        </a:spcAft>
                      </a:pPr>
                      <a:r>
                        <a:rPr lang="en-AU" sz="1200">
                          <a:effectLst/>
                        </a:rPr>
                        <a:t>Computer Literacy</a:t>
                      </a:r>
                      <a:endParaRPr lang="en-AU" sz="1200">
                        <a:effectLst/>
                        <a:latin typeface="Calibri" panose="020F0502020204030204" pitchFamily="34" charset="0"/>
                        <a:ea typeface="SimSun" panose="02010600030101010101" pitchFamily="2" charset="-122"/>
                        <a:cs typeface="Arial" panose="020B0604020202020204" pitchFamily="34" charset="0"/>
                      </a:endParaRPr>
                    </a:p>
                  </a:txBody>
                  <a:tcPr marL="23136" marR="23136" marT="0" marB="0"/>
                </a:tc>
                <a:tc gridSpan="2">
                  <a:txBody>
                    <a:bodyPr/>
                    <a:lstStyle/>
                    <a:p>
                      <a:pPr>
                        <a:lnSpc>
                          <a:spcPct val="115000"/>
                        </a:lnSpc>
                        <a:spcAft>
                          <a:spcPts val="1000"/>
                        </a:spcAft>
                      </a:pPr>
                      <a:r>
                        <a:rPr lang="en-AU" sz="1200">
                          <a:effectLst/>
                        </a:rPr>
                        <a:t>Very digitally literate – grew up using websites and social media </a:t>
                      </a:r>
                      <a:endParaRPr lang="en-AU" sz="1200">
                        <a:effectLst/>
                        <a:latin typeface="Calibri" panose="020F0502020204030204" pitchFamily="34" charset="0"/>
                        <a:ea typeface="SimSun" panose="02010600030101010101" pitchFamily="2" charset="-122"/>
                        <a:cs typeface="Arial" panose="020B0604020202020204" pitchFamily="34" charset="0"/>
                      </a:endParaRPr>
                    </a:p>
                  </a:txBody>
                  <a:tcPr marL="23136" marR="23136" marT="0" marB="0"/>
                </a:tc>
                <a:tc hMerge="1">
                  <a:txBody>
                    <a:bodyPr/>
                    <a:lstStyle/>
                    <a:p>
                      <a:endParaRPr lang="en-AU"/>
                    </a:p>
                  </a:txBody>
                  <a:tcPr/>
                </a:tc>
                <a:extLst>
                  <a:ext uri="{0D108BD9-81ED-4DB2-BD59-A6C34878D82A}">
                    <a16:rowId xmlns:a16="http://schemas.microsoft.com/office/drawing/2014/main" val="1837914659"/>
                  </a:ext>
                </a:extLst>
              </a:tr>
              <a:tr h="186372">
                <a:tc>
                  <a:txBody>
                    <a:bodyPr/>
                    <a:lstStyle/>
                    <a:p>
                      <a:pPr>
                        <a:lnSpc>
                          <a:spcPct val="115000"/>
                        </a:lnSpc>
                        <a:spcAft>
                          <a:spcPts val="1000"/>
                        </a:spcAft>
                      </a:pPr>
                      <a:r>
                        <a:rPr lang="en-AU" sz="1200">
                          <a:effectLst/>
                        </a:rPr>
                        <a:t>Other</a:t>
                      </a:r>
                      <a:endParaRPr lang="en-AU" sz="1200">
                        <a:effectLst/>
                        <a:latin typeface="Calibri" panose="020F0502020204030204" pitchFamily="34" charset="0"/>
                        <a:ea typeface="SimSun" panose="02010600030101010101" pitchFamily="2" charset="-122"/>
                        <a:cs typeface="Arial" panose="020B0604020202020204" pitchFamily="34" charset="0"/>
                      </a:endParaRPr>
                    </a:p>
                  </a:txBody>
                  <a:tcPr marL="23136" marR="23136" marT="0" marB="0"/>
                </a:tc>
                <a:tc gridSpan="2">
                  <a:txBody>
                    <a:bodyPr/>
                    <a:lstStyle/>
                    <a:p>
                      <a:pPr>
                        <a:lnSpc>
                          <a:spcPct val="115000"/>
                        </a:lnSpc>
                        <a:spcAft>
                          <a:spcPts val="1000"/>
                        </a:spcAft>
                      </a:pPr>
                      <a:r>
                        <a:rPr lang="en-AU" sz="1200">
                          <a:effectLst/>
                        </a:rPr>
                        <a:t> </a:t>
                      </a:r>
                      <a:endParaRPr lang="en-AU" sz="1200">
                        <a:effectLst/>
                        <a:latin typeface="Calibri" panose="020F0502020204030204" pitchFamily="34" charset="0"/>
                        <a:ea typeface="SimSun" panose="02010600030101010101" pitchFamily="2" charset="-122"/>
                        <a:cs typeface="Arial" panose="020B0604020202020204" pitchFamily="34" charset="0"/>
                      </a:endParaRPr>
                    </a:p>
                  </a:txBody>
                  <a:tcPr marL="23136" marR="23136" marT="0" marB="0"/>
                </a:tc>
                <a:tc hMerge="1">
                  <a:txBody>
                    <a:bodyPr/>
                    <a:lstStyle/>
                    <a:p>
                      <a:endParaRPr lang="en-AU"/>
                    </a:p>
                  </a:txBody>
                  <a:tcPr/>
                </a:tc>
                <a:extLst>
                  <a:ext uri="{0D108BD9-81ED-4DB2-BD59-A6C34878D82A}">
                    <a16:rowId xmlns:a16="http://schemas.microsoft.com/office/drawing/2014/main" val="2281381928"/>
                  </a:ext>
                </a:extLst>
              </a:tr>
              <a:tr h="186252">
                <a:tc gridSpan="3">
                  <a:txBody>
                    <a:bodyPr/>
                    <a:lstStyle/>
                    <a:p>
                      <a:pPr>
                        <a:lnSpc>
                          <a:spcPct val="115000"/>
                        </a:lnSpc>
                        <a:spcAft>
                          <a:spcPts val="1000"/>
                        </a:spcAft>
                      </a:pPr>
                      <a:r>
                        <a:rPr lang="en-AU" sz="1200">
                          <a:effectLst/>
                        </a:rPr>
                        <a:t> </a:t>
                      </a:r>
                      <a:endParaRPr lang="en-AU" sz="1200">
                        <a:effectLst/>
                        <a:latin typeface="Calibri" panose="020F0502020204030204" pitchFamily="34" charset="0"/>
                        <a:ea typeface="SimSun" panose="02010600030101010101" pitchFamily="2" charset="-122"/>
                        <a:cs typeface="Arial" panose="020B0604020202020204" pitchFamily="34" charset="0"/>
                      </a:endParaRPr>
                    </a:p>
                  </a:txBody>
                  <a:tcPr marL="23136" marR="23136" marT="0" marB="0"/>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5127569"/>
                  </a:ext>
                </a:extLst>
              </a:tr>
              <a:tr h="206099">
                <a:tc gridSpan="3">
                  <a:txBody>
                    <a:bodyPr/>
                    <a:lstStyle/>
                    <a:p>
                      <a:pPr>
                        <a:lnSpc>
                          <a:spcPct val="115000"/>
                        </a:lnSpc>
                        <a:spcAft>
                          <a:spcPts val="1000"/>
                        </a:spcAft>
                      </a:pPr>
                      <a:r>
                        <a:rPr lang="en-AU" sz="1200">
                          <a:effectLst/>
                        </a:rPr>
                        <a:t>USER EXPECTATIONS (what will the user expect to experience with the application)</a:t>
                      </a:r>
                      <a:endParaRPr lang="en-AU" sz="1200">
                        <a:effectLst/>
                        <a:latin typeface="Calibri" panose="020F0502020204030204" pitchFamily="34" charset="0"/>
                        <a:ea typeface="SimSun" panose="02010600030101010101" pitchFamily="2" charset="-122"/>
                        <a:cs typeface="Arial" panose="020B0604020202020204" pitchFamily="34" charset="0"/>
                      </a:endParaRPr>
                    </a:p>
                  </a:txBody>
                  <a:tcPr marL="23136" marR="23136" marT="0" marB="0"/>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1470857404"/>
                  </a:ext>
                </a:extLst>
              </a:tr>
              <a:tr h="186252">
                <a:tc gridSpan="3">
                  <a:txBody>
                    <a:bodyPr/>
                    <a:lstStyle/>
                    <a:p>
                      <a:pPr>
                        <a:lnSpc>
                          <a:spcPct val="115000"/>
                        </a:lnSpc>
                        <a:spcAft>
                          <a:spcPts val="1000"/>
                        </a:spcAft>
                      </a:pPr>
                      <a:r>
                        <a:rPr lang="en-AU" sz="1200">
                          <a:effectLst/>
                        </a:rPr>
                        <a:t> </a:t>
                      </a:r>
                      <a:endParaRPr lang="en-AU" sz="1200">
                        <a:effectLst/>
                        <a:latin typeface="Calibri" panose="020F0502020204030204" pitchFamily="34" charset="0"/>
                        <a:ea typeface="SimSun" panose="02010600030101010101" pitchFamily="2" charset="-122"/>
                        <a:cs typeface="Arial" panose="020B0604020202020204" pitchFamily="34" charset="0"/>
                      </a:endParaRPr>
                    </a:p>
                  </a:txBody>
                  <a:tcPr marL="23136" marR="23136" marT="0" marB="0"/>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3392632059"/>
                  </a:ext>
                </a:extLst>
              </a:tr>
              <a:tr h="228270">
                <a:tc gridSpan="3">
                  <a:txBody>
                    <a:bodyPr/>
                    <a:lstStyle/>
                    <a:p>
                      <a:pPr marL="342900" lvl="0" indent="-342900">
                        <a:lnSpc>
                          <a:spcPct val="115000"/>
                        </a:lnSpc>
                        <a:spcAft>
                          <a:spcPts val="1000"/>
                        </a:spcAft>
                        <a:buFont typeface="Times New Roman" panose="02020603050405020304" pitchFamily="18" charset="0"/>
                        <a:buChar char="-"/>
                      </a:pPr>
                      <a:r>
                        <a:rPr lang="en-AU" sz="1200">
                          <a:effectLst/>
                        </a:rPr>
                        <a:t>Wants to find people to chat with</a:t>
                      </a:r>
                      <a:endParaRPr lang="en-AU" sz="1200">
                        <a:effectLst/>
                        <a:latin typeface="Calibri" panose="020F0502020204030204" pitchFamily="34" charset="0"/>
                        <a:ea typeface="SimSun" panose="02010600030101010101" pitchFamily="2" charset="-122"/>
                        <a:cs typeface="Arial" panose="020B0604020202020204" pitchFamily="34" charset="0"/>
                      </a:endParaRPr>
                    </a:p>
                  </a:txBody>
                  <a:tcPr marL="23136" marR="23136" marT="0" marB="0"/>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1061506761"/>
                  </a:ext>
                </a:extLst>
              </a:tr>
              <a:tr h="186252">
                <a:tc gridSpan="3">
                  <a:txBody>
                    <a:bodyPr/>
                    <a:lstStyle/>
                    <a:p>
                      <a:pPr marL="342900" lvl="0" indent="-342900">
                        <a:lnSpc>
                          <a:spcPct val="115000"/>
                        </a:lnSpc>
                        <a:spcAft>
                          <a:spcPts val="1000"/>
                        </a:spcAft>
                        <a:buFont typeface="Times New Roman" panose="02020603050405020304" pitchFamily="18" charset="0"/>
                        <a:buChar char="-"/>
                      </a:pPr>
                      <a:r>
                        <a:rPr lang="en-AU" sz="1200">
                          <a:effectLst/>
                        </a:rPr>
                        <a:t>Wants a fun experience</a:t>
                      </a:r>
                      <a:endParaRPr lang="en-AU" sz="1200">
                        <a:effectLst/>
                        <a:latin typeface="Calibri" panose="020F0502020204030204" pitchFamily="34" charset="0"/>
                        <a:ea typeface="SimSun" panose="02010600030101010101" pitchFamily="2" charset="-122"/>
                        <a:cs typeface="Arial" panose="020B0604020202020204" pitchFamily="34" charset="0"/>
                      </a:endParaRPr>
                    </a:p>
                  </a:txBody>
                  <a:tcPr marL="23136" marR="23136" marT="0" marB="0"/>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2430887547"/>
                  </a:ext>
                </a:extLst>
              </a:tr>
              <a:tr h="228270">
                <a:tc gridSpan="3">
                  <a:txBody>
                    <a:bodyPr/>
                    <a:lstStyle/>
                    <a:p>
                      <a:pPr marL="342900" lvl="0" indent="-342900">
                        <a:lnSpc>
                          <a:spcPct val="115000"/>
                        </a:lnSpc>
                        <a:spcAft>
                          <a:spcPts val="1000"/>
                        </a:spcAft>
                        <a:buFont typeface="Times New Roman" panose="02020603050405020304" pitchFamily="18" charset="0"/>
                        <a:buChar char="-"/>
                      </a:pPr>
                      <a:r>
                        <a:rPr lang="en-AU" sz="1200" dirty="0">
                          <a:effectLst/>
                        </a:rPr>
                        <a:t>Wants to find hot new cafes to find</a:t>
                      </a:r>
                      <a:endParaRPr lang="en-AU" sz="1200" dirty="0">
                        <a:effectLst/>
                        <a:latin typeface="Calibri" panose="020F0502020204030204" pitchFamily="34" charset="0"/>
                        <a:ea typeface="SimSun" panose="02010600030101010101" pitchFamily="2" charset="-122"/>
                        <a:cs typeface="Arial" panose="020B0604020202020204" pitchFamily="34" charset="0"/>
                      </a:endParaRPr>
                    </a:p>
                  </a:txBody>
                  <a:tcPr marL="23136" marR="23136" marT="0" marB="0"/>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2999652533"/>
                  </a:ext>
                </a:extLst>
              </a:tr>
              <a:tr h="345942">
                <a:tc gridSpan="3">
                  <a:txBody>
                    <a:bodyPr/>
                    <a:lstStyle/>
                    <a:p>
                      <a:pPr marL="342900" lvl="0" indent="-342900">
                        <a:lnSpc>
                          <a:spcPct val="115000"/>
                        </a:lnSpc>
                        <a:spcAft>
                          <a:spcPts val="1000"/>
                        </a:spcAft>
                        <a:buFont typeface="Times New Roman" panose="02020603050405020304" pitchFamily="18" charset="0"/>
                        <a:buChar char="-"/>
                      </a:pPr>
                      <a:r>
                        <a:rPr lang="en-AU" sz="1200">
                          <a:effectLst/>
                        </a:rPr>
                        <a:t>Aesthetically pleasing interface; something with character to stick with</a:t>
                      </a:r>
                      <a:endParaRPr lang="en-AU" sz="1200">
                        <a:effectLst/>
                        <a:latin typeface="Calibri" panose="020F0502020204030204" pitchFamily="34" charset="0"/>
                        <a:ea typeface="SimSun" panose="02010600030101010101" pitchFamily="2" charset="-122"/>
                        <a:cs typeface="Arial" panose="020B0604020202020204" pitchFamily="34" charset="0"/>
                      </a:endParaRPr>
                    </a:p>
                  </a:txBody>
                  <a:tcPr marL="23136" marR="23136" marT="0" marB="0"/>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302760757"/>
                  </a:ext>
                </a:extLst>
              </a:tr>
              <a:tr h="228270">
                <a:tc gridSpan="3">
                  <a:txBody>
                    <a:bodyPr/>
                    <a:lstStyle/>
                    <a:p>
                      <a:pPr marL="342900" lvl="0" indent="-342900">
                        <a:lnSpc>
                          <a:spcPct val="115000"/>
                        </a:lnSpc>
                        <a:spcAft>
                          <a:spcPts val="1000"/>
                        </a:spcAft>
                        <a:buFont typeface="Times New Roman" panose="02020603050405020304" pitchFamily="18" charset="0"/>
                        <a:buChar char="-"/>
                      </a:pPr>
                      <a:r>
                        <a:rPr lang="en-AU" sz="1200" dirty="0">
                          <a:effectLst/>
                        </a:rPr>
                        <a:t>Clear and cohesive to use; professional and easy to use</a:t>
                      </a:r>
                      <a:endParaRPr lang="en-AU" sz="1200" dirty="0">
                        <a:effectLst/>
                        <a:latin typeface="Calibri" panose="020F0502020204030204" pitchFamily="34" charset="0"/>
                        <a:ea typeface="SimSun" panose="02010600030101010101" pitchFamily="2" charset="-122"/>
                        <a:cs typeface="Arial" panose="020B0604020202020204" pitchFamily="34" charset="0"/>
                      </a:endParaRPr>
                    </a:p>
                  </a:txBody>
                  <a:tcPr marL="23136" marR="23136" marT="0" marB="0"/>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3199649938"/>
                  </a:ext>
                </a:extLst>
              </a:tr>
            </a:tbl>
          </a:graphicData>
        </a:graphic>
      </p:graphicFrame>
      <p:pic>
        <p:nvPicPr>
          <p:cNvPr id="4097" name="Picture 1">
            <a:extLst>
              <a:ext uri="{FF2B5EF4-FFF2-40B4-BE49-F238E27FC236}">
                <a16:creationId xmlns:a16="http://schemas.microsoft.com/office/drawing/2014/main" id="{83E76CA6-5FE5-B946-6298-4C9C711B3B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4574" y="843202"/>
            <a:ext cx="1973262" cy="1616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082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1EC7BBB8-E998-B371-1FD2-29DDA4FCC320}"/>
              </a:ext>
            </a:extLst>
          </p:cNvPr>
          <p:cNvGraphicFramePr>
            <a:graphicFrameLocks noGrp="1"/>
          </p:cNvGraphicFramePr>
          <p:nvPr>
            <p:ph idx="1"/>
            <p:extLst>
              <p:ext uri="{D42A27DB-BD31-4B8C-83A1-F6EECF244321}">
                <p14:modId xmlns:p14="http://schemas.microsoft.com/office/powerpoint/2010/main" val="1134461095"/>
              </p:ext>
            </p:extLst>
          </p:nvPr>
        </p:nvGraphicFramePr>
        <p:xfrm>
          <a:off x="1483743" y="362309"/>
          <a:ext cx="10006642" cy="6050298"/>
        </p:xfrm>
        <a:graphic>
          <a:graphicData uri="http://schemas.openxmlformats.org/drawingml/2006/table">
            <a:tbl>
              <a:tblPr firstRow="1" firstCol="1" bandRow="1">
                <a:tableStyleId>{5C22544A-7EE6-4342-B048-85BDC9FD1C3A}</a:tableStyleId>
              </a:tblPr>
              <a:tblGrid>
                <a:gridCol w="2632029">
                  <a:extLst>
                    <a:ext uri="{9D8B030D-6E8A-4147-A177-3AD203B41FA5}">
                      <a16:colId xmlns:a16="http://schemas.microsoft.com/office/drawing/2014/main" val="576286056"/>
                    </a:ext>
                  </a:extLst>
                </a:gridCol>
                <a:gridCol w="506225">
                  <a:extLst>
                    <a:ext uri="{9D8B030D-6E8A-4147-A177-3AD203B41FA5}">
                      <a16:colId xmlns:a16="http://schemas.microsoft.com/office/drawing/2014/main" val="1518063180"/>
                    </a:ext>
                  </a:extLst>
                </a:gridCol>
                <a:gridCol w="6868388">
                  <a:extLst>
                    <a:ext uri="{9D8B030D-6E8A-4147-A177-3AD203B41FA5}">
                      <a16:colId xmlns:a16="http://schemas.microsoft.com/office/drawing/2014/main" val="3443102201"/>
                    </a:ext>
                  </a:extLst>
                </a:gridCol>
              </a:tblGrid>
              <a:tr h="251158">
                <a:tc gridSpan="2">
                  <a:txBody>
                    <a:bodyPr/>
                    <a:lstStyle/>
                    <a:p>
                      <a:pPr>
                        <a:lnSpc>
                          <a:spcPct val="115000"/>
                        </a:lnSpc>
                        <a:spcAft>
                          <a:spcPts val="1000"/>
                        </a:spcAft>
                      </a:pPr>
                      <a:r>
                        <a:rPr lang="en-AU" sz="1200">
                          <a:effectLst/>
                        </a:rPr>
                        <a:t>A general description of the user.</a:t>
                      </a:r>
                      <a:endParaRPr lang="en-AU" sz="1200">
                        <a:effectLst/>
                        <a:latin typeface="Calibri" panose="020F0502020204030204" pitchFamily="34" charset="0"/>
                        <a:ea typeface="SimSun" panose="02010600030101010101" pitchFamily="2" charset="-122"/>
                        <a:cs typeface="Arial" panose="020B0604020202020204" pitchFamily="34" charset="0"/>
                      </a:endParaRPr>
                    </a:p>
                  </a:txBody>
                  <a:tcPr marL="23071" marR="23071" marT="0" marB="0"/>
                </a:tc>
                <a:tc hMerge="1">
                  <a:txBody>
                    <a:bodyPr/>
                    <a:lstStyle/>
                    <a:p>
                      <a:endParaRPr lang="en-AU"/>
                    </a:p>
                  </a:txBody>
                  <a:tcPr/>
                </a:tc>
                <a:tc>
                  <a:txBody>
                    <a:bodyPr/>
                    <a:lstStyle/>
                    <a:p>
                      <a:pPr>
                        <a:lnSpc>
                          <a:spcPct val="115000"/>
                        </a:lnSpc>
                        <a:spcAft>
                          <a:spcPts val="1000"/>
                        </a:spcAft>
                      </a:pPr>
                      <a:r>
                        <a:rPr lang="en-AU" sz="1200">
                          <a:effectLst/>
                        </a:rPr>
                        <a:t>Small PHOTO</a:t>
                      </a:r>
                      <a:endParaRPr lang="en-AU" sz="1200">
                        <a:effectLst/>
                        <a:latin typeface="Calibri" panose="020F0502020204030204" pitchFamily="34" charset="0"/>
                        <a:ea typeface="SimSun" panose="02010600030101010101" pitchFamily="2" charset="-122"/>
                        <a:cs typeface="Arial" panose="020B0604020202020204" pitchFamily="34" charset="0"/>
                      </a:endParaRPr>
                    </a:p>
                  </a:txBody>
                  <a:tcPr marL="23071" marR="23071" marT="0" marB="0"/>
                </a:tc>
                <a:extLst>
                  <a:ext uri="{0D108BD9-81ED-4DB2-BD59-A6C34878D82A}">
                    <a16:rowId xmlns:a16="http://schemas.microsoft.com/office/drawing/2014/main" val="280920255"/>
                  </a:ext>
                </a:extLst>
              </a:tr>
              <a:tr h="2371473">
                <a:tc gridSpan="2">
                  <a:txBody>
                    <a:bodyPr/>
                    <a:lstStyle/>
                    <a:p>
                      <a:pPr>
                        <a:lnSpc>
                          <a:spcPct val="115000"/>
                        </a:lnSpc>
                        <a:spcAft>
                          <a:spcPts val="1000"/>
                        </a:spcAft>
                      </a:pPr>
                      <a:r>
                        <a:rPr lang="en-AU" sz="1200" dirty="0">
                          <a:effectLst/>
                        </a:rPr>
                        <a:t> </a:t>
                      </a:r>
                    </a:p>
                    <a:p>
                      <a:pPr>
                        <a:lnSpc>
                          <a:spcPct val="115000"/>
                        </a:lnSpc>
                        <a:spcAft>
                          <a:spcPts val="1000"/>
                        </a:spcAft>
                      </a:pPr>
                      <a:r>
                        <a:rPr lang="en-AU" sz="1200" dirty="0" err="1">
                          <a:effectLst/>
                        </a:rPr>
                        <a:t>Taurice</a:t>
                      </a:r>
                      <a:r>
                        <a:rPr lang="en-AU" sz="1200" dirty="0">
                          <a:effectLst/>
                        </a:rPr>
                        <a:t> is a 27 year old man in touch with his hipster side. He is a data analyst interested in finding network connections outside of his industry that enjoy playful websites the way he does. He frequently works by himself in coffee shops and wants to utilise the opportunity to make friends.</a:t>
                      </a:r>
                      <a:endParaRPr lang="en-AU" sz="1200" dirty="0">
                        <a:effectLst/>
                        <a:latin typeface="Calibri" panose="020F0502020204030204" pitchFamily="34" charset="0"/>
                        <a:ea typeface="SimSun" panose="02010600030101010101" pitchFamily="2" charset="-122"/>
                        <a:cs typeface="Arial" panose="020B0604020202020204" pitchFamily="34" charset="0"/>
                      </a:endParaRPr>
                    </a:p>
                  </a:txBody>
                  <a:tcPr marL="23071" marR="23071" marT="0" marB="0"/>
                </a:tc>
                <a:tc hMerge="1">
                  <a:txBody>
                    <a:bodyPr/>
                    <a:lstStyle/>
                    <a:p>
                      <a:endParaRPr lang="en-AU"/>
                    </a:p>
                  </a:txBody>
                  <a:tcPr/>
                </a:tc>
                <a:tc>
                  <a:txBody>
                    <a:bodyPr/>
                    <a:lstStyle/>
                    <a:p>
                      <a:pPr>
                        <a:lnSpc>
                          <a:spcPct val="115000"/>
                        </a:lnSpc>
                        <a:spcAft>
                          <a:spcPts val="1000"/>
                        </a:spcAft>
                      </a:pPr>
                      <a:r>
                        <a:rPr lang="en-AU" sz="1200" dirty="0">
                          <a:effectLst/>
                        </a:rPr>
                        <a:t> </a:t>
                      </a:r>
                    </a:p>
                    <a:p>
                      <a:pPr>
                        <a:lnSpc>
                          <a:spcPct val="115000"/>
                        </a:lnSpc>
                        <a:spcAft>
                          <a:spcPts val="1000"/>
                        </a:spcAft>
                      </a:pPr>
                      <a:r>
                        <a:rPr lang="en-AU" sz="1200" dirty="0">
                          <a:effectLst/>
                        </a:rPr>
                        <a:t> </a:t>
                      </a:r>
                    </a:p>
                    <a:p>
                      <a:pPr>
                        <a:lnSpc>
                          <a:spcPct val="115000"/>
                        </a:lnSpc>
                        <a:spcAft>
                          <a:spcPts val="1000"/>
                        </a:spcAft>
                      </a:pPr>
                      <a:r>
                        <a:rPr lang="en-AU" sz="1200" dirty="0">
                          <a:effectLst/>
                        </a:rPr>
                        <a:t> </a:t>
                      </a:r>
                    </a:p>
                    <a:p>
                      <a:pPr>
                        <a:lnSpc>
                          <a:spcPct val="115000"/>
                        </a:lnSpc>
                        <a:spcAft>
                          <a:spcPts val="1000"/>
                        </a:spcAft>
                      </a:pPr>
                      <a:r>
                        <a:rPr lang="en-AU" sz="1200" u="sng" dirty="0">
                          <a:effectLst/>
                          <a:hlinkClick r:id="rId2"/>
                        </a:rPr>
                        <a:t>https://stock.adobe.com/au/search?k=hipster+man&amp;asset_id=358963916</a:t>
                      </a:r>
                      <a:endParaRPr lang="en-AU" sz="1200" dirty="0">
                        <a:effectLst/>
                      </a:endParaRPr>
                    </a:p>
                    <a:p>
                      <a:pPr>
                        <a:lnSpc>
                          <a:spcPct val="115000"/>
                        </a:lnSpc>
                        <a:spcAft>
                          <a:spcPts val="1000"/>
                        </a:spcAft>
                      </a:pPr>
                      <a:r>
                        <a:rPr lang="en-AU" sz="1200" dirty="0">
                          <a:effectLst/>
                        </a:rPr>
                        <a:t> </a:t>
                      </a:r>
                      <a:endParaRPr lang="en-AU" sz="1200" dirty="0">
                        <a:effectLst/>
                        <a:latin typeface="Calibri" panose="020F0502020204030204" pitchFamily="34" charset="0"/>
                        <a:ea typeface="SimSun" panose="02010600030101010101" pitchFamily="2" charset="-122"/>
                        <a:cs typeface="Arial" panose="020B0604020202020204" pitchFamily="34" charset="0"/>
                      </a:endParaRPr>
                    </a:p>
                  </a:txBody>
                  <a:tcPr marL="23071" marR="23071" marT="0" marB="0"/>
                </a:tc>
                <a:extLst>
                  <a:ext uri="{0D108BD9-81ED-4DB2-BD59-A6C34878D82A}">
                    <a16:rowId xmlns:a16="http://schemas.microsoft.com/office/drawing/2014/main" val="3741303251"/>
                  </a:ext>
                </a:extLst>
              </a:tr>
              <a:tr h="99551">
                <a:tc gridSpan="3">
                  <a:txBody>
                    <a:bodyPr/>
                    <a:lstStyle/>
                    <a:p>
                      <a:pPr>
                        <a:lnSpc>
                          <a:spcPct val="115000"/>
                        </a:lnSpc>
                        <a:spcAft>
                          <a:spcPts val="1000"/>
                        </a:spcAft>
                      </a:pPr>
                      <a:r>
                        <a:rPr lang="en-AU" sz="1200">
                          <a:effectLst/>
                        </a:rPr>
                        <a:t>USER OBJECTIVES (why will the user use your application) </a:t>
                      </a:r>
                      <a:endParaRPr lang="en-AU" sz="1200">
                        <a:effectLst/>
                        <a:latin typeface="Calibri" panose="020F0502020204030204" pitchFamily="34" charset="0"/>
                        <a:ea typeface="SimSun" panose="02010600030101010101" pitchFamily="2" charset="-122"/>
                        <a:cs typeface="Arial" panose="020B0604020202020204" pitchFamily="34" charset="0"/>
                      </a:endParaRPr>
                    </a:p>
                  </a:txBody>
                  <a:tcPr marL="23071" marR="23071" marT="0" marB="0"/>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3970212802"/>
                  </a:ext>
                </a:extLst>
              </a:tr>
              <a:tr h="80122">
                <a:tc gridSpan="3">
                  <a:txBody>
                    <a:bodyPr/>
                    <a:lstStyle/>
                    <a:p>
                      <a:pPr>
                        <a:lnSpc>
                          <a:spcPct val="115000"/>
                        </a:lnSpc>
                        <a:spcAft>
                          <a:spcPts val="1000"/>
                        </a:spcAft>
                      </a:pPr>
                      <a:r>
                        <a:rPr lang="en-AU" sz="1200">
                          <a:effectLst/>
                        </a:rPr>
                        <a:t>USER PROFILE Name | Taurice </a:t>
                      </a:r>
                      <a:endParaRPr lang="en-AU" sz="1200">
                        <a:effectLst/>
                        <a:latin typeface="Calibri" panose="020F0502020204030204" pitchFamily="34" charset="0"/>
                        <a:ea typeface="SimSun" panose="02010600030101010101" pitchFamily="2" charset="-122"/>
                        <a:cs typeface="Arial" panose="020B0604020202020204" pitchFamily="34" charset="0"/>
                      </a:endParaRPr>
                    </a:p>
                  </a:txBody>
                  <a:tcPr marL="23071" marR="23071" marT="0" marB="0"/>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3485406348"/>
                  </a:ext>
                </a:extLst>
              </a:tr>
              <a:tr h="164331">
                <a:tc>
                  <a:txBody>
                    <a:bodyPr/>
                    <a:lstStyle/>
                    <a:p>
                      <a:pPr>
                        <a:lnSpc>
                          <a:spcPct val="115000"/>
                        </a:lnSpc>
                        <a:spcAft>
                          <a:spcPts val="1000"/>
                        </a:spcAft>
                      </a:pPr>
                      <a:r>
                        <a:rPr lang="en-AU" sz="1200">
                          <a:effectLst/>
                        </a:rPr>
                        <a:t>Gender/ age group</a:t>
                      </a:r>
                      <a:endParaRPr lang="en-AU" sz="1200">
                        <a:effectLst/>
                        <a:latin typeface="Calibri" panose="020F0502020204030204" pitchFamily="34" charset="0"/>
                        <a:ea typeface="SimSun" panose="02010600030101010101" pitchFamily="2" charset="-122"/>
                        <a:cs typeface="Arial" panose="020B0604020202020204" pitchFamily="34" charset="0"/>
                      </a:endParaRPr>
                    </a:p>
                  </a:txBody>
                  <a:tcPr marL="23071" marR="23071" marT="0" marB="0"/>
                </a:tc>
                <a:tc gridSpan="2">
                  <a:txBody>
                    <a:bodyPr/>
                    <a:lstStyle/>
                    <a:p>
                      <a:pPr>
                        <a:lnSpc>
                          <a:spcPct val="115000"/>
                        </a:lnSpc>
                        <a:spcAft>
                          <a:spcPts val="1000"/>
                        </a:spcAft>
                      </a:pPr>
                      <a:r>
                        <a:rPr lang="en-AU" sz="1200">
                          <a:effectLst/>
                        </a:rPr>
                        <a:t>Male 27</a:t>
                      </a:r>
                      <a:endParaRPr lang="en-AU" sz="1200">
                        <a:effectLst/>
                        <a:latin typeface="Calibri" panose="020F0502020204030204" pitchFamily="34" charset="0"/>
                        <a:ea typeface="SimSun" panose="02010600030101010101" pitchFamily="2" charset="-122"/>
                        <a:cs typeface="Arial" panose="020B0604020202020204" pitchFamily="34" charset="0"/>
                      </a:endParaRPr>
                    </a:p>
                  </a:txBody>
                  <a:tcPr marL="23071" marR="23071" marT="0" marB="0"/>
                </a:tc>
                <a:tc hMerge="1">
                  <a:txBody>
                    <a:bodyPr/>
                    <a:lstStyle/>
                    <a:p>
                      <a:endParaRPr lang="en-AU"/>
                    </a:p>
                  </a:txBody>
                  <a:tcPr/>
                </a:tc>
                <a:extLst>
                  <a:ext uri="{0D108BD9-81ED-4DB2-BD59-A6C34878D82A}">
                    <a16:rowId xmlns:a16="http://schemas.microsoft.com/office/drawing/2014/main" val="3496483801"/>
                  </a:ext>
                </a:extLst>
              </a:tr>
              <a:tr h="417313">
                <a:tc>
                  <a:txBody>
                    <a:bodyPr/>
                    <a:lstStyle/>
                    <a:p>
                      <a:pPr>
                        <a:lnSpc>
                          <a:spcPct val="115000"/>
                        </a:lnSpc>
                        <a:spcAft>
                          <a:spcPts val="1000"/>
                        </a:spcAft>
                      </a:pPr>
                      <a:r>
                        <a:rPr lang="en-AU" sz="1200">
                          <a:effectLst/>
                        </a:rPr>
                        <a:t>Experience</a:t>
                      </a:r>
                      <a:endParaRPr lang="en-AU" sz="1200">
                        <a:effectLst/>
                        <a:latin typeface="Calibri" panose="020F0502020204030204" pitchFamily="34" charset="0"/>
                        <a:ea typeface="SimSun" panose="02010600030101010101" pitchFamily="2" charset="-122"/>
                        <a:cs typeface="Arial" panose="020B0604020202020204" pitchFamily="34" charset="0"/>
                      </a:endParaRPr>
                    </a:p>
                  </a:txBody>
                  <a:tcPr marL="23071" marR="23071" marT="0" marB="0"/>
                </a:tc>
                <a:tc gridSpan="2">
                  <a:txBody>
                    <a:bodyPr/>
                    <a:lstStyle/>
                    <a:p>
                      <a:pPr>
                        <a:lnSpc>
                          <a:spcPct val="115000"/>
                        </a:lnSpc>
                        <a:spcAft>
                          <a:spcPts val="1000"/>
                        </a:spcAft>
                      </a:pPr>
                      <a:r>
                        <a:rPr lang="en-AU" sz="1200">
                          <a:effectLst/>
                        </a:rPr>
                        <a:t>Obsessed with technology, mastered coding at age 10, not so great at socialising. Can play doom on a calculator</a:t>
                      </a:r>
                      <a:endParaRPr lang="en-AU" sz="1200">
                        <a:effectLst/>
                        <a:latin typeface="Calibri" panose="020F0502020204030204" pitchFamily="34" charset="0"/>
                        <a:ea typeface="SimSun" panose="02010600030101010101" pitchFamily="2" charset="-122"/>
                        <a:cs typeface="Arial" panose="020B0604020202020204" pitchFamily="34" charset="0"/>
                      </a:endParaRPr>
                    </a:p>
                  </a:txBody>
                  <a:tcPr marL="23071" marR="23071" marT="0" marB="0"/>
                </a:tc>
                <a:tc hMerge="1">
                  <a:txBody>
                    <a:bodyPr/>
                    <a:lstStyle/>
                    <a:p>
                      <a:endParaRPr lang="en-AU"/>
                    </a:p>
                  </a:txBody>
                  <a:tcPr/>
                </a:tc>
                <a:extLst>
                  <a:ext uri="{0D108BD9-81ED-4DB2-BD59-A6C34878D82A}">
                    <a16:rowId xmlns:a16="http://schemas.microsoft.com/office/drawing/2014/main" val="1024017647"/>
                  </a:ext>
                </a:extLst>
              </a:tr>
              <a:tr h="205471">
                <a:tc>
                  <a:txBody>
                    <a:bodyPr/>
                    <a:lstStyle/>
                    <a:p>
                      <a:pPr>
                        <a:lnSpc>
                          <a:spcPct val="115000"/>
                        </a:lnSpc>
                        <a:spcAft>
                          <a:spcPts val="1000"/>
                        </a:spcAft>
                      </a:pPr>
                      <a:r>
                        <a:rPr lang="en-AU" sz="1200">
                          <a:effectLst/>
                        </a:rPr>
                        <a:t>Education</a:t>
                      </a:r>
                      <a:endParaRPr lang="en-AU" sz="1200">
                        <a:effectLst/>
                        <a:latin typeface="Calibri" panose="020F0502020204030204" pitchFamily="34" charset="0"/>
                        <a:ea typeface="SimSun" panose="02010600030101010101" pitchFamily="2" charset="-122"/>
                        <a:cs typeface="Arial" panose="020B0604020202020204" pitchFamily="34" charset="0"/>
                      </a:endParaRPr>
                    </a:p>
                  </a:txBody>
                  <a:tcPr marL="23071" marR="23071" marT="0" marB="0"/>
                </a:tc>
                <a:tc gridSpan="2">
                  <a:txBody>
                    <a:bodyPr/>
                    <a:lstStyle/>
                    <a:p>
                      <a:pPr>
                        <a:lnSpc>
                          <a:spcPct val="115000"/>
                        </a:lnSpc>
                        <a:spcAft>
                          <a:spcPts val="1000"/>
                        </a:spcAft>
                      </a:pPr>
                      <a:r>
                        <a:rPr lang="en-AU" sz="1200">
                          <a:effectLst/>
                        </a:rPr>
                        <a:t>University level, master’s in computer science</a:t>
                      </a:r>
                      <a:endParaRPr lang="en-AU" sz="1200">
                        <a:effectLst/>
                        <a:latin typeface="Calibri" panose="020F0502020204030204" pitchFamily="34" charset="0"/>
                        <a:ea typeface="SimSun" panose="02010600030101010101" pitchFamily="2" charset="-122"/>
                        <a:cs typeface="Arial" panose="020B0604020202020204" pitchFamily="34" charset="0"/>
                      </a:endParaRPr>
                    </a:p>
                  </a:txBody>
                  <a:tcPr marL="23071" marR="23071" marT="0" marB="0"/>
                </a:tc>
                <a:tc hMerge="1">
                  <a:txBody>
                    <a:bodyPr/>
                    <a:lstStyle/>
                    <a:p>
                      <a:endParaRPr lang="en-AU"/>
                    </a:p>
                  </a:txBody>
                  <a:tcPr/>
                </a:tc>
                <a:extLst>
                  <a:ext uri="{0D108BD9-81ED-4DB2-BD59-A6C34878D82A}">
                    <a16:rowId xmlns:a16="http://schemas.microsoft.com/office/drawing/2014/main" val="4179044876"/>
                  </a:ext>
                </a:extLst>
              </a:tr>
              <a:tr h="99551">
                <a:tc>
                  <a:txBody>
                    <a:bodyPr/>
                    <a:lstStyle/>
                    <a:p>
                      <a:pPr>
                        <a:lnSpc>
                          <a:spcPct val="115000"/>
                        </a:lnSpc>
                        <a:spcAft>
                          <a:spcPts val="1000"/>
                        </a:spcAft>
                      </a:pPr>
                      <a:r>
                        <a:rPr lang="en-AU" sz="1200">
                          <a:effectLst/>
                        </a:rPr>
                        <a:t>Occupation</a:t>
                      </a:r>
                      <a:endParaRPr lang="en-AU" sz="1200">
                        <a:effectLst/>
                        <a:latin typeface="Calibri" panose="020F0502020204030204" pitchFamily="34" charset="0"/>
                        <a:ea typeface="SimSun" panose="02010600030101010101" pitchFamily="2" charset="-122"/>
                        <a:cs typeface="Arial" panose="020B0604020202020204" pitchFamily="34" charset="0"/>
                      </a:endParaRPr>
                    </a:p>
                  </a:txBody>
                  <a:tcPr marL="23071" marR="23071" marT="0" marB="0"/>
                </a:tc>
                <a:tc gridSpan="2">
                  <a:txBody>
                    <a:bodyPr/>
                    <a:lstStyle/>
                    <a:p>
                      <a:pPr>
                        <a:lnSpc>
                          <a:spcPct val="115000"/>
                        </a:lnSpc>
                        <a:spcAft>
                          <a:spcPts val="1000"/>
                        </a:spcAft>
                      </a:pPr>
                      <a:r>
                        <a:rPr lang="en-AU" sz="1200">
                          <a:effectLst/>
                        </a:rPr>
                        <a:t>Data analyst,</a:t>
                      </a:r>
                      <a:endParaRPr lang="en-AU" sz="1200">
                        <a:effectLst/>
                        <a:latin typeface="Calibri" panose="020F0502020204030204" pitchFamily="34" charset="0"/>
                        <a:ea typeface="SimSun" panose="02010600030101010101" pitchFamily="2" charset="-122"/>
                        <a:cs typeface="Arial" panose="020B0604020202020204" pitchFamily="34" charset="0"/>
                      </a:endParaRPr>
                    </a:p>
                  </a:txBody>
                  <a:tcPr marL="23071" marR="23071" marT="0" marB="0"/>
                </a:tc>
                <a:tc hMerge="1">
                  <a:txBody>
                    <a:bodyPr/>
                    <a:lstStyle/>
                    <a:p>
                      <a:endParaRPr lang="en-AU"/>
                    </a:p>
                  </a:txBody>
                  <a:tcPr/>
                </a:tc>
                <a:extLst>
                  <a:ext uri="{0D108BD9-81ED-4DB2-BD59-A6C34878D82A}">
                    <a16:rowId xmlns:a16="http://schemas.microsoft.com/office/drawing/2014/main" val="204193291"/>
                  </a:ext>
                </a:extLst>
              </a:tr>
              <a:tr h="99551">
                <a:tc>
                  <a:txBody>
                    <a:bodyPr/>
                    <a:lstStyle/>
                    <a:p>
                      <a:pPr>
                        <a:lnSpc>
                          <a:spcPct val="115000"/>
                        </a:lnSpc>
                        <a:spcAft>
                          <a:spcPts val="1000"/>
                        </a:spcAft>
                      </a:pPr>
                      <a:r>
                        <a:rPr lang="en-AU" sz="1200">
                          <a:effectLst/>
                        </a:rPr>
                        <a:t>Residence</a:t>
                      </a:r>
                      <a:endParaRPr lang="en-AU" sz="1200">
                        <a:effectLst/>
                        <a:latin typeface="Calibri" panose="020F0502020204030204" pitchFamily="34" charset="0"/>
                        <a:ea typeface="SimSun" panose="02010600030101010101" pitchFamily="2" charset="-122"/>
                        <a:cs typeface="Arial" panose="020B0604020202020204" pitchFamily="34" charset="0"/>
                      </a:endParaRPr>
                    </a:p>
                  </a:txBody>
                  <a:tcPr marL="23071" marR="23071" marT="0" marB="0"/>
                </a:tc>
                <a:tc gridSpan="2">
                  <a:txBody>
                    <a:bodyPr/>
                    <a:lstStyle/>
                    <a:p>
                      <a:pPr>
                        <a:lnSpc>
                          <a:spcPct val="115000"/>
                        </a:lnSpc>
                        <a:spcAft>
                          <a:spcPts val="1000"/>
                        </a:spcAft>
                      </a:pPr>
                      <a:r>
                        <a:rPr lang="en-AU" sz="1200">
                          <a:effectLst/>
                        </a:rPr>
                        <a:t>Melbourne, Australia</a:t>
                      </a:r>
                      <a:endParaRPr lang="en-AU" sz="1200">
                        <a:effectLst/>
                        <a:latin typeface="Calibri" panose="020F0502020204030204" pitchFamily="34" charset="0"/>
                        <a:ea typeface="SimSun" panose="02010600030101010101" pitchFamily="2" charset="-122"/>
                        <a:cs typeface="Arial" panose="020B0604020202020204" pitchFamily="34" charset="0"/>
                      </a:endParaRPr>
                    </a:p>
                  </a:txBody>
                  <a:tcPr marL="23071" marR="23071" marT="0" marB="0"/>
                </a:tc>
                <a:tc hMerge="1">
                  <a:txBody>
                    <a:bodyPr/>
                    <a:lstStyle/>
                    <a:p>
                      <a:endParaRPr lang="en-AU"/>
                    </a:p>
                  </a:txBody>
                  <a:tcPr/>
                </a:tc>
                <a:extLst>
                  <a:ext uri="{0D108BD9-81ED-4DB2-BD59-A6C34878D82A}">
                    <a16:rowId xmlns:a16="http://schemas.microsoft.com/office/drawing/2014/main" val="2746245449"/>
                  </a:ext>
                </a:extLst>
              </a:tr>
              <a:tr h="205471">
                <a:tc>
                  <a:txBody>
                    <a:bodyPr/>
                    <a:lstStyle/>
                    <a:p>
                      <a:pPr>
                        <a:lnSpc>
                          <a:spcPct val="115000"/>
                        </a:lnSpc>
                        <a:spcAft>
                          <a:spcPts val="1000"/>
                        </a:spcAft>
                      </a:pPr>
                      <a:r>
                        <a:rPr lang="en-AU" sz="1200">
                          <a:effectLst/>
                        </a:rPr>
                        <a:t>Computer Literacy</a:t>
                      </a:r>
                      <a:endParaRPr lang="en-AU" sz="1200">
                        <a:effectLst/>
                        <a:latin typeface="Calibri" panose="020F0502020204030204" pitchFamily="34" charset="0"/>
                        <a:ea typeface="SimSun" panose="02010600030101010101" pitchFamily="2" charset="-122"/>
                        <a:cs typeface="Arial" panose="020B0604020202020204" pitchFamily="34" charset="0"/>
                      </a:endParaRPr>
                    </a:p>
                  </a:txBody>
                  <a:tcPr marL="23071" marR="23071" marT="0" marB="0"/>
                </a:tc>
                <a:tc gridSpan="2">
                  <a:txBody>
                    <a:bodyPr/>
                    <a:lstStyle/>
                    <a:p>
                      <a:pPr>
                        <a:lnSpc>
                          <a:spcPct val="115000"/>
                        </a:lnSpc>
                        <a:spcAft>
                          <a:spcPts val="1000"/>
                        </a:spcAft>
                      </a:pPr>
                      <a:r>
                        <a:rPr lang="en-AU" sz="1200">
                          <a:effectLst/>
                        </a:rPr>
                        <a:t>Very digitally literate – grew up using websites and social media </a:t>
                      </a:r>
                      <a:endParaRPr lang="en-AU" sz="1200">
                        <a:effectLst/>
                        <a:latin typeface="Calibri" panose="020F0502020204030204" pitchFamily="34" charset="0"/>
                        <a:ea typeface="SimSun" panose="02010600030101010101" pitchFamily="2" charset="-122"/>
                        <a:cs typeface="Arial" panose="020B0604020202020204" pitchFamily="34" charset="0"/>
                      </a:endParaRPr>
                    </a:p>
                  </a:txBody>
                  <a:tcPr marL="23071" marR="23071" marT="0" marB="0"/>
                </a:tc>
                <a:tc hMerge="1">
                  <a:txBody>
                    <a:bodyPr/>
                    <a:lstStyle/>
                    <a:p>
                      <a:endParaRPr lang="en-AU"/>
                    </a:p>
                  </a:txBody>
                  <a:tcPr/>
                </a:tc>
                <a:extLst>
                  <a:ext uri="{0D108BD9-81ED-4DB2-BD59-A6C34878D82A}">
                    <a16:rowId xmlns:a16="http://schemas.microsoft.com/office/drawing/2014/main" val="2218927701"/>
                  </a:ext>
                </a:extLst>
              </a:tr>
              <a:tr h="99551">
                <a:tc>
                  <a:txBody>
                    <a:bodyPr/>
                    <a:lstStyle/>
                    <a:p>
                      <a:pPr>
                        <a:lnSpc>
                          <a:spcPct val="115000"/>
                        </a:lnSpc>
                        <a:spcAft>
                          <a:spcPts val="1000"/>
                        </a:spcAft>
                      </a:pPr>
                      <a:r>
                        <a:rPr lang="en-AU" sz="1200">
                          <a:effectLst/>
                        </a:rPr>
                        <a:t>Other</a:t>
                      </a:r>
                      <a:endParaRPr lang="en-AU" sz="1200">
                        <a:effectLst/>
                        <a:latin typeface="Calibri" panose="020F0502020204030204" pitchFamily="34" charset="0"/>
                        <a:ea typeface="SimSun" panose="02010600030101010101" pitchFamily="2" charset="-122"/>
                        <a:cs typeface="Arial" panose="020B0604020202020204" pitchFamily="34" charset="0"/>
                      </a:endParaRPr>
                    </a:p>
                  </a:txBody>
                  <a:tcPr marL="23071" marR="23071" marT="0" marB="0"/>
                </a:tc>
                <a:tc gridSpan="2">
                  <a:txBody>
                    <a:bodyPr/>
                    <a:lstStyle/>
                    <a:p>
                      <a:pPr>
                        <a:lnSpc>
                          <a:spcPct val="115000"/>
                        </a:lnSpc>
                        <a:spcAft>
                          <a:spcPts val="1000"/>
                        </a:spcAft>
                      </a:pPr>
                      <a:r>
                        <a:rPr lang="en-AU" sz="1200">
                          <a:effectLst/>
                        </a:rPr>
                        <a:t> </a:t>
                      </a:r>
                      <a:endParaRPr lang="en-AU" sz="1200">
                        <a:effectLst/>
                        <a:latin typeface="Calibri" panose="020F0502020204030204" pitchFamily="34" charset="0"/>
                        <a:ea typeface="SimSun" panose="02010600030101010101" pitchFamily="2" charset="-122"/>
                        <a:cs typeface="Arial" panose="020B0604020202020204" pitchFamily="34" charset="0"/>
                      </a:endParaRPr>
                    </a:p>
                  </a:txBody>
                  <a:tcPr marL="23071" marR="23071" marT="0" marB="0"/>
                </a:tc>
                <a:tc hMerge="1">
                  <a:txBody>
                    <a:bodyPr/>
                    <a:lstStyle/>
                    <a:p>
                      <a:endParaRPr lang="en-AU"/>
                    </a:p>
                  </a:txBody>
                  <a:tcPr/>
                </a:tc>
                <a:extLst>
                  <a:ext uri="{0D108BD9-81ED-4DB2-BD59-A6C34878D82A}">
                    <a16:rowId xmlns:a16="http://schemas.microsoft.com/office/drawing/2014/main" val="2078618934"/>
                  </a:ext>
                </a:extLst>
              </a:tr>
              <a:tr h="99551">
                <a:tc gridSpan="3">
                  <a:txBody>
                    <a:bodyPr/>
                    <a:lstStyle/>
                    <a:p>
                      <a:pPr>
                        <a:lnSpc>
                          <a:spcPct val="115000"/>
                        </a:lnSpc>
                        <a:spcAft>
                          <a:spcPts val="1000"/>
                        </a:spcAft>
                      </a:pPr>
                      <a:r>
                        <a:rPr lang="en-AU" sz="1200">
                          <a:effectLst/>
                        </a:rPr>
                        <a:t> </a:t>
                      </a:r>
                      <a:endParaRPr lang="en-AU" sz="1200">
                        <a:effectLst/>
                        <a:latin typeface="Calibri" panose="020F0502020204030204" pitchFamily="34" charset="0"/>
                        <a:ea typeface="SimSun" panose="02010600030101010101" pitchFamily="2" charset="-122"/>
                        <a:cs typeface="Arial" panose="020B0604020202020204" pitchFamily="34" charset="0"/>
                      </a:endParaRPr>
                    </a:p>
                  </a:txBody>
                  <a:tcPr marL="23071" marR="23071" marT="0" marB="0"/>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2111297779"/>
                  </a:ext>
                </a:extLst>
              </a:tr>
              <a:tr h="185515">
                <a:tc gridSpan="3">
                  <a:txBody>
                    <a:bodyPr/>
                    <a:lstStyle/>
                    <a:p>
                      <a:pPr>
                        <a:lnSpc>
                          <a:spcPct val="115000"/>
                        </a:lnSpc>
                        <a:spcAft>
                          <a:spcPts val="1000"/>
                        </a:spcAft>
                      </a:pPr>
                      <a:r>
                        <a:rPr lang="en-AU" sz="1200">
                          <a:effectLst/>
                        </a:rPr>
                        <a:t>USER EXPECTATIONS (what will the user expect to experience with the application)</a:t>
                      </a:r>
                      <a:endParaRPr lang="en-AU" sz="1200">
                        <a:effectLst/>
                        <a:latin typeface="Calibri" panose="020F0502020204030204" pitchFamily="34" charset="0"/>
                        <a:ea typeface="SimSun" panose="02010600030101010101" pitchFamily="2" charset="-122"/>
                        <a:cs typeface="Arial" panose="020B0604020202020204" pitchFamily="34" charset="0"/>
                      </a:endParaRPr>
                    </a:p>
                  </a:txBody>
                  <a:tcPr marL="23071" marR="23071" marT="0" marB="0"/>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574110204"/>
                  </a:ext>
                </a:extLst>
              </a:tr>
              <a:tr h="66747">
                <a:tc gridSpan="3">
                  <a:txBody>
                    <a:bodyPr/>
                    <a:lstStyle/>
                    <a:p>
                      <a:pPr>
                        <a:lnSpc>
                          <a:spcPct val="115000"/>
                        </a:lnSpc>
                        <a:spcAft>
                          <a:spcPts val="1000"/>
                        </a:spcAft>
                      </a:pPr>
                      <a:r>
                        <a:rPr lang="en-AU" sz="1200">
                          <a:effectLst/>
                        </a:rPr>
                        <a:t> </a:t>
                      </a:r>
                      <a:endParaRPr lang="en-AU" sz="1200">
                        <a:effectLst/>
                        <a:latin typeface="Calibri" panose="020F0502020204030204" pitchFamily="34" charset="0"/>
                        <a:ea typeface="SimSun" panose="02010600030101010101" pitchFamily="2" charset="-122"/>
                        <a:cs typeface="Arial" panose="020B0604020202020204" pitchFamily="34" charset="0"/>
                      </a:endParaRPr>
                    </a:p>
                  </a:txBody>
                  <a:tcPr marL="23071" marR="23071" marT="0" marB="0"/>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335938260"/>
                  </a:ext>
                </a:extLst>
              </a:tr>
              <a:tr h="205471">
                <a:tc gridSpan="3">
                  <a:txBody>
                    <a:bodyPr/>
                    <a:lstStyle/>
                    <a:p>
                      <a:pPr marL="342900" lvl="0" indent="-342900">
                        <a:lnSpc>
                          <a:spcPct val="115000"/>
                        </a:lnSpc>
                        <a:spcAft>
                          <a:spcPts val="1000"/>
                        </a:spcAft>
                        <a:buFont typeface="Times New Roman" panose="02020603050405020304" pitchFamily="18" charset="0"/>
                        <a:buChar char="-"/>
                      </a:pPr>
                      <a:r>
                        <a:rPr lang="en-AU" sz="1200">
                          <a:effectLst/>
                        </a:rPr>
                        <a:t>Seeking a non-intimidating and unique social media experience</a:t>
                      </a:r>
                      <a:endParaRPr lang="en-AU" sz="1200">
                        <a:effectLst/>
                        <a:latin typeface="Calibri" panose="020F0502020204030204" pitchFamily="34" charset="0"/>
                        <a:ea typeface="SimSun" panose="02010600030101010101" pitchFamily="2" charset="-122"/>
                        <a:cs typeface="Arial" panose="020B0604020202020204" pitchFamily="34" charset="0"/>
                      </a:endParaRPr>
                    </a:p>
                  </a:txBody>
                  <a:tcPr marL="23071" marR="23071" marT="0" marB="0"/>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1647820776"/>
                  </a:ext>
                </a:extLst>
              </a:tr>
              <a:tr h="417313">
                <a:tc gridSpan="3">
                  <a:txBody>
                    <a:bodyPr/>
                    <a:lstStyle/>
                    <a:p>
                      <a:pPr marL="342900" lvl="0" indent="-342900">
                        <a:lnSpc>
                          <a:spcPct val="115000"/>
                        </a:lnSpc>
                        <a:spcAft>
                          <a:spcPts val="1000"/>
                        </a:spcAft>
                        <a:buFont typeface="Times New Roman" panose="02020603050405020304" pitchFamily="18" charset="0"/>
                        <a:buChar char="-"/>
                      </a:pPr>
                      <a:r>
                        <a:rPr lang="en-AU" sz="1200">
                          <a:effectLst/>
                        </a:rPr>
                        <a:t>Wanting to network with people outside of his industry; yet share a similar interest in user experience (finding fun in website use)</a:t>
                      </a:r>
                      <a:endParaRPr lang="en-AU" sz="1200">
                        <a:effectLst/>
                        <a:latin typeface="Calibri" panose="020F0502020204030204" pitchFamily="34" charset="0"/>
                        <a:ea typeface="SimSun" panose="02010600030101010101" pitchFamily="2" charset="-122"/>
                        <a:cs typeface="Arial" panose="020B0604020202020204" pitchFamily="34" charset="0"/>
                      </a:endParaRPr>
                    </a:p>
                  </a:txBody>
                  <a:tcPr marL="23071" marR="23071" marT="0" marB="0"/>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849241712"/>
                  </a:ext>
                </a:extLst>
              </a:tr>
              <a:tr h="99551">
                <a:tc gridSpan="3">
                  <a:txBody>
                    <a:bodyPr/>
                    <a:lstStyle/>
                    <a:p>
                      <a:pPr marL="342900" lvl="0" indent="-342900">
                        <a:lnSpc>
                          <a:spcPct val="115000"/>
                        </a:lnSpc>
                        <a:spcAft>
                          <a:spcPts val="1000"/>
                        </a:spcAft>
                        <a:buFont typeface="Times New Roman" panose="02020603050405020304" pitchFamily="18" charset="0"/>
                        <a:buChar char="-"/>
                      </a:pPr>
                      <a:r>
                        <a:rPr lang="en-AU" sz="1200" dirty="0">
                          <a:effectLst/>
                        </a:rPr>
                        <a:t> </a:t>
                      </a:r>
                      <a:endParaRPr lang="en-AU" sz="1200" dirty="0">
                        <a:effectLst/>
                        <a:latin typeface="Calibri" panose="020F0502020204030204" pitchFamily="34" charset="0"/>
                        <a:ea typeface="SimSun" panose="02010600030101010101" pitchFamily="2" charset="-122"/>
                        <a:cs typeface="Arial" panose="020B0604020202020204" pitchFamily="34" charset="0"/>
                      </a:endParaRPr>
                    </a:p>
                  </a:txBody>
                  <a:tcPr marL="23071" marR="23071" marT="0" marB="0"/>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2614619736"/>
                  </a:ext>
                </a:extLst>
              </a:tr>
            </a:tbl>
          </a:graphicData>
        </a:graphic>
      </p:graphicFrame>
      <p:pic>
        <p:nvPicPr>
          <p:cNvPr id="3073" name="Picture 1">
            <a:extLst>
              <a:ext uri="{FF2B5EF4-FFF2-40B4-BE49-F238E27FC236}">
                <a16:creationId xmlns:a16="http://schemas.microsoft.com/office/drawing/2014/main" id="{AA83BD68-A444-F0ED-F731-D3874A43CC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3766" y="445393"/>
            <a:ext cx="3252159" cy="2580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274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6829AD2-B209-0299-5B0F-5F5ABD01331F}"/>
              </a:ext>
            </a:extLst>
          </p:cNvPr>
          <p:cNvSpPr>
            <a:spLocks noGrp="1"/>
          </p:cNvSpPr>
          <p:nvPr>
            <p:ph type="title"/>
          </p:nvPr>
        </p:nvSpPr>
        <p:spPr>
          <a:xfrm>
            <a:off x="913795" y="609600"/>
            <a:ext cx="3706889" cy="1821918"/>
          </a:xfrm>
        </p:spPr>
        <p:txBody>
          <a:bodyPr/>
          <a:lstStyle/>
          <a:p>
            <a:r>
              <a:rPr lang="en-US" dirty="0"/>
              <a:t>Competitor 1:</a:t>
            </a:r>
            <a:br>
              <a:rPr lang="en-US" dirty="0"/>
            </a:br>
            <a:r>
              <a:rPr lang="en-US" dirty="0"/>
              <a:t>Communities tab on Tumblr</a:t>
            </a:r>
          </a:p>
        </p:txBody>
      </p:sp>
      <p:pic>
        <p:nvPicPr>
          <p:cNvPr id="5" name="Picture 4" descr="A screenshot of a video game&#10;&#10;AI-generated content may be incorrect.">
            <a:extLst>
              <a:ext uri="{FF2B5EF4-FFF2-40B4-BE49-F238E27FC236}">
                <a16:creationId xmlns:a16="http://schemas.microsoft.com/office/drawing/2014/main" id="{BA8CC655-25A5-CEA1-69D5-6EEFFBB47A07}"/>
              </a:ext>
            </a:extLst>
          </p:cNvPr>
          <p:cNvPicPr>
            <a:picLocks noChangeAspect="1"/>
          </p:cNvPicPr>
          <p:nvPr/>
        </p:nvPicPr>
        <p:blipFill>
          <a:blip r:embed="rId2"/>
          <a:stretch>
            <a:fillRect/>
          </a:stretch>
        </p:blipFill>
        <p:spPr>
          <a:xfrm>
            <a:off x="4866281" y="1103966"/>
            <a:ext cx="6411924" cy="4039511"/>
          </a:xfrm>
          <a:prstGeom prst="rect">
            <a:avLst/>
          </a:prstGeom>
          <a:noFill/>
        </p:spPr>
      </p:pic>
      <p:sp>
        <p:nvSpPr>
          <p:cNvPr id="12" name="Text Placeholder 3">
            <a:extLst>
              <a:ext uri="{FF2B5EF4-FFF2-40B4-BE49-F238E27FC236}">
                <a16:creationId xmlns:a16="http://schemas.microsoft.com/office/drawing/2014/main" id="{8F3E4D01-5444-F45D-1706-4BE01950020D}"/>
              </a:ext>
            </a:extLst>
          </p:cNvPr>
          <p:cNvSpPr>
            <a:spLocks noGrp="1"/>
          </p:cNvSpPr>
          <p:nvPr>
            <p:ph type="body" sz="half" idx="2"/>
          </p:nvPr>
        </p:nvSpPr>
        <p:spPr>
          <a:xfrm>
            <a:off x="913795" y="2673351"/>
            <a:ext cx="3706889" cy="3016250"/>
          </a:xfrm>
        </p:spPr>
        <p:txBody>
          <a:bodyPr/>
          <a:lstStyle/>
          <a:p>
            <a:endParaRPr lang="en-US" dirty="0"/>
          </a:p>
        </p:txBody>
      </p:sp>
      <p:graphicFrame>
        <p:nvGraphicFramePr>
          <p:cNvPr id="6" name="Table 5">
            <a:extLst>
              <a:ext uri="{FF2B5EF4-FFF2-40B4-BE49-F238E27FC236}">
                <a16:creationId xmlns:a16="http://schemas.microsoft.com/office/drawing/2014/main" id="{03DDB7EA-5EEC-0AF2-E21F-DF400CA8587D}"/>
              </a:ext>
            </a:extLst>
          </p:cNvPr>
          <p:cNvGraphicFramePr>
            <a:graphicFrameLocks noGrp="1"/>
          </p:cNvGraphicFramePr>
          <p:nvPr>
            <p:extLst>
              <p:ext uri="{D42A27DB-BD31-4B8C-83A1-F6EECF244321}">
                <p14:modId xmlns:p14="http://schemas.microsoft.com/office/powerpoint/2010/main" val="2532639464"/>
              </p:ext>
            </p:extLst>
          </p:nvPr>
        </p:nvGraphicFramePr>
        <p:xfrm>
          <a:off x="1096871" y="2674310"/>
          <a:ext cx="3340735" cy="1669894"/>
        </p:xfrm>
        <a:graphic>
          <a:graphicData uri="http://schemas.openxmlformats.org/drawingml/2006/table">
            <a:tbl>
              <a:tblPr firstRow="1" firstCol="1" bandRow="1">
                <a:tableStyleId>{5C22544A-7EE6-4342-B048-85BDC9FD1C3A}</a:tableStyleId>
              </a:tblPr>
              <a:tblGrid>
                <a:gridCol w="3340735">
                  <a:extLst>
                    <a:ext uri="{9D8B030D-6E8A-4147-A177-3AD203B41FA5}">
                      <a16:colId xmlns:a16="http://schemas.microsoft.com/office/drawing/2014/main" val="2414972877"/>
                    </a:ext>
                  </a:extLst>
                </a:gridCol>
              </a:tblGrid>
              <a:tr h="1669894">
                <a:tc>
                  <a:txBody>
                    <a:bodyPr/>
                    <a:lstStyle/>
                    <a:p>
                      <a:pPr marL="457200"/>
                      <a:r>
                        <a:rPr lang="en-AU" sz="2000" dirty="0">
                          <a:effectLst/>
                        </a:rPr>
                        <a:t>Font: 1</a:t>
                      </a:r>
                    </a:p>
                    <a:p>
                      <a:pPr marL="457200"/>
                      <a:r>
                        <a:rPr lang="en-AU" sz="2000" dirty="0">
                          <a:effectLst/>
                        </a:rPr>
                        <a:t>Colour: 0.5</a:t>
                      </a:r>
                    </a:p>
                    <a:p>
                      <a:pPr marL="457200"/>
                      <a:r>
                        <a:rPr lang="en-AU" sz="2000" dirty="0">
                          <a:effectLst/>
                        </a:rPr>
                        <a:t>Contrast: 0.5</a:t>
                      </a:r>
                    </a:p>
                    <a:p>
                      <a:pPr marL="457200"/>
                      <a:r>
                        <a:rPr lang="en-AU" sz="2000" dirty="0">
                          <a:effectLst/>
                        </a:rPr>
                        <a:t>Repetition/unity: 1</a:t>
                      </a:r>
                    </a:p>
                    <a:p>
                      <a:pPr marL="457200"/>
                      <a:r>
                        <a:rPr lang="en-AU" sz="2000" dirty="0">
                          <a:effectLst/>
                        </a:rPr>
                        <a:t>Proximity: 1</a:t>
                      </a:r>
                      <a:endParaRPr lang="en-AU" sz="20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516173715"/>
                  </a:ext>
                </a:extLst>
              </a:tr>
            </a:tbl>
          </a:graphicData>
        </a:graphic>
      </p:graphicFrame>
      <p:graphicFrame>
        <p:nvGraphicFramePr>
          <p:cNvPr id="7" name="Table 6">
            <a:extLst>
              <a:ext uri="{FF2B5EF4-FFF2-40B4-BE49-F238E27FC236}">
                <a16:creationId xmlns:a16="http://schemas.microsoft.com/office/drawing/2014/main" id="{E333AFF3-C75F-3644-6894-66939213BBE0}"/>
              </a:ext>
            </a:extLst>
          </p:cNvPr>
          <p:cNvGraphicFramePr>
            <a:graphicFrameLocks noGrp="1"/>
          </p:cNvGraphicFramePr>
          <p:nvPr>
            <p:extLst>
              <p:ext uri="{D42A27DB-BD31-4B8C-83A1-F6EECF244321}">
                <p14:modId xmlns:p14="http://schemas.microsoft.com/office/powerpoint/2010/main" val="2999350365"/>
              </p:ext>
            </p:extLst>
          </p:nvPr>
        </p:nvGraphicFramePr>
        <p:xfrm>
          <a:off x="765631" y="5445695"/>
          <a:ext cx="8818316" cy="1136260"/>
        </p:xfrm>
        <a:graphic>
          <a:graphicData uri="http://schemas.openxmlformats.org/drawingml/2006/table">
            <a:tbl>
              <a:tblPr firstRow="1" firstCol="1" bandRow="1">
                <a:tableStyleId>{5C22544A-7EE6-4342-B048-85BDC9FD1C3A}</a:tableStyleId>
              </a:tblPr>
              <a:tblGrid>
                <a:gridCol w="6965202">
                  <a:extLst>
                    <a:ext uri="{9D8B030D-6E8A-4147-A177-3AD203B41FA5}">
                      <a16:colId xmlns:a16="http://schemas.microsoft.com/office/drawing/2014/main" val="3744802654"/>
                    </a:ext>
                  </a:extLst>
                </a:gridCol>
                <a:gridCol w="1853114">
                  <a:extLst>
                    <a:ext uri="{9D8B030D-6E8A-4147-A177-3AD203B41FA5}">
                      <a16:colId xmlns:a16="http://schemas.microsoft.com/office/drawing/2014/main" val="471302174"/>
                    </a:ext>
                  </a:extLst>
                </a:gridCol>
              </a:tblGrid>
              <a:tr h="378753">
                <a:tc>
                  <a:txBody>
                    <a:bodyPr/>
                    <a:lstStyle/>
                    <a:p>
                      <a:pPr marL="457200" algn="r"/>
                      <a:r>
                        <a:rPr lang="en-AU" sz="2400">
                          <a:effectLst/>
                        </a:rPr>
                        <a:t>Application total Score</a:t>
                      </a:r>
                      <a:endParaRPr lang="en-AU" sz="2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457200"/>
                      <a:r>
                        <a:rPr lang="en-AU" sz="2400">
                          <a:effectLst/>
                        </a:rPr>
                        <a:t>4/5</a:t>
                      </a:r>
                      <a:endParaRPr lang="en-AU" sz="2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474236176"/>
                  </a:ext>
                </a:extLst>
              </a:tr>
              <a:tr h="757507">
                <a:tc>
                  <a:txBody>
                    <a:bodyPr/>
                    <a:lstStyle/>
                    <a:p>
                      <a:pPr marL="457200" algn="r"/>
                      <a:r>
                        <a:rPr lang="en-AU" sz="2400">
                          <a:effectLst/>
                        </a:rPr>
                        <a:t>Application average Score (total/no items)</a:t>
                      </a:r>
                      <a:endParaRPr lang="en-AU" sz="2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457200"/>
                      <a:r>
                        <a:rPr lang="en-AU" sz="2400" dirty="0">
                          <a:effectLst/>
                        </a:rPr>
                        <a:t>0.8/1</a:t>
                      </a:r>
                      <a:endParaRPr lang="en-AU" sz="2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208298522"/>
                  </a:ext>
                </a:extLst>
              </a:tr>
            </a:tbl>
          </a:graphicData>
        </a:graphic>
      </p:graphicFrame>
    </p:spTree>
    <p:extLst>
      <p:ext uri="{BB962C8B-B14F-4D97-AF65-F5344CB8AC3E}">
        <p14:creationId xmlns:p14="http://schemas.microsoft.com/office/powerpoint/2010/main" val="17589374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THREE.pptx" id="{E781C72B-3D65-4B8D-9071-33B66AF0EF30}" vid="{3A5A58F2-9BE1-435C-B12D-88FD9BF70179}"/>
    </a:ext>
  </a:extLst>
</a:theme>
</file>

<file path=docProps/app.xml><?xml version="1.0" encoding="utf-8"?>
<Properties xmlns="http://schemas.openxmlformats.org/officeDocument/2006/extended-properties" xmlns:vt="http://schemas.openxmlformats.org/officeDocument/2006/docPropsVTypes">
  <Template>{96C196D5-C851-4A03-9897-C189F1D7FE8A}tf12214701_win32</Template>
  <TotalTime>3252</TotalTime>
  <Words>3665</Words>
  <Application>Microsoft Office PowerPoint</Application>
  <PresentationFormat>Widescreen</PresentationFormat>
  <Paragraphs>252</Paragraphs>
  <Slides>28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Cambria</vt:lpstr>
      <vt:lpstr>Goudy Old Style</vt:lpstr>
      <vt:lpstr>Symbol</vt:lpstr>
      <vt:lpstr>Times New Roman</vt:lpstr>
      <vt:lpstr>Wingdings 2</vt:lpstr>
      <vt:lpstr>SlateVTI</vt:lpstr>
      <vt:lpstr>Chattea Project documentation</vt:lpstr>
      <vt:lpstr>About me</vt:lpstr>
      <vt:lpstr>Application purpose</vt:lpstr>
      <vt:lpstr>Objectives</vt:lpstr>
      <vt:lpstr>Scope</vt:lpstr>
      <vt:lpstr>List of top 5 Prioritized Objectives </vt:lpstr>
      <vt:lpstr>PowerPoint Presentation</vt:lpstr>
      <vt:lpstr>PowerPoint Presentation</vt:lpstr>
      <vt:lpstr>Competitor 1: Communities tab on Tumblr</vt:lpstr>
      <vt:lpstr>PowerPoint Presentation</vt:lpstr>
      <vt:lpstr>PowerPoint Presentation</vt:lpstr>
      <vt:lpstr>Competitor 2: Space Hey – A MySpace copy</vt:lpstr>
      <vt:lpstr>PowerPoint Presentation</vt:lpstr>
      <vt:lpstr>PowerPoint Presentation</vt:lpstr>
      <vt:lpstr>Competitor 3: Boo– A dating site turned friend making site</vt:lpstr>
      <vt:lpstr>PowerPoint Presentation</vt:lpstr>
      <vt:lpstr>PowerPoint Presentation</vt:lpstr>
      <vt:lpstr>PowerPoint Presentation</vt:lpstr>
      <vt:lpstr>Colour schemes and inspiration</vt:lpstr>
      <vt:lpstr>wireframes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doinka doink</dc:creator>
  <cp:lastModifiedBy>doinka doink</cp:lastModifiedBy>
  <cp:revision>2</cp:revision>
  <dcterms:created xsi:type="dcterms:W3CDTF">2025-03-21T03:12:21Z</dcterms:created>
  <dcterms:modified xsi:type="dcterms:W3CDTF">2025-03-23T09:25:14Z</dcterms:modified>
</cp:coreProperties>
</file>